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61" r:id="rId2"/>
    <p:sldId id="447" r:id="rId3"/>
    <p:sldId id="448" r:id="rId4"/>
    <p:sldId id="449" r:id="rId5"/>
    <p:sldId id="462" r:id="rId6"/>
    <p:sldId id="409" r:id="rId7"/>
    <p:sldId id="463" r:id="rId8"/>
    <p:sldId id="464" r:id="rId9"/>
    <p:sldId id="460" r:id="rId10"/>
    <p:sldId id="465" r:id="rId11"/>
    <p:sldId id="466" r:id="rId12"/>
    <p:sldId id="457" r:id="rId13"/>
    <p:sldId id="459" r:id="rId14"/>
  </p:sldIdLst>
  <p:sldSz cx="9906000" cy="6858000" type="A4"/>
  <p:notesSz cx="7099300" cy="10234613"/>
  <p:defaultTextStyle>
    <a:defPPr>
      <a:defRPr lang="de-DE"/>
    </a:defPPr>
    <a:lvl1pPr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006666"/>
    <a:srgbClr val="3366FF"/>
    <a:srgbClr val="AC7F00"/>
    <a:srgbClr val="CC9900"/>
    <a:srgbClr val="FFFF99"/>
    <a:srgbClr val="CCFFCC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8839" autoAdjust="0"/>
  </p:normalViewPr>
  <p:slideViewPr>
    <p:cSldViewPr>
      <p:cViewPr>
        <p:scale>
          <a:sx n="50" d="100"/>
          <a:sy n="50" d="100"/>
        </p:scale>
        <p:origin x="-468" y="-552"/>
      </p:cViewPr>
      <p:guideLst>
        <p:guide orient="horz" pos="3339"/>
        <p:guide orient="horz" pos="1389"/>
        <p:guide pos="761"/>
        <p:guide pos="6114"/>
        <p:guide pos="5433"/>
        <p:guide pos="5796"/>
        <p:guide pos="3891"/>
        <p:guide pos="3710"/>
        <p:guide pos="39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370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-1588"/>
            <a:ext cx="30448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l" defTabSz="792487">
              <a:lnSpc>
                <a:spcPct val="90000"/>
              </a:lnSpc>
              <a:spcBef>
                <a:spcPct val="0"/>
              </a:spcBef>
              <a:defRPr sz="1100" b="0" i="1">
                <a:latin typeface="Univer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8125" y="-1588"/>
            <a:ext cx="30448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r" defTabSz="792487">
              <a:lnSpc>
                <a:spcPct val="90000"/>
              </a:lnSpc>
              <a:spcBef>
                <a:spcPct val="0"/>
              </a:spcBef>
              <a:defRPr sz="1100" b="0" i="1">
                <a:latin typeface="Univer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350" y="9667875"/>
            <a:ext cx="30448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l" defTabSz="792487">
              <a:lnSpc>
                <a:spcPct val="90000"/>
              </a:lnSpc>
              <a:spcBef>
                <a:spcPct val="0"/>
              </a:spcBef>
              <a:defRPr sz="1100" b="0" i="1">
                <a:latin typeface="Univer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8125" y="9667875"/>
            <a:ext cx="30448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r" defTabSz="792487">
              <a:lnSpc>
                <a:spcPct val="90000"/>
              </a:lnSpc>
              <a:spcBef>
                <a:spcPct val="0"/>
              </a:spcBef>
              <a:defRPr sz="1100" b="0" i="1">
                <a:latin typeface="Univers" pitchFamily="34" charset="0"/>
              </a:defRPr>
            </a:lvl1pPr>
          </a:lstStyle>
          <a:p>
            <a:pPr>
              <a:defRPr/>
            </a:pPr>
            <a:fld id="{6CB08B24-1973-4839-BC87-44FCD396A74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468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-1588"/>
            <a:ext cx="30448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l" defTabSz="792487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48125" y="-1588"/>
            <a:ext cx="30448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r" defTabSz="792487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50" y="9667875"/>
            <a:ext cx="30448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l" defTabSz="792487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8125" y="9667875"/>
            <a:ext cx="30448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r" defTabSz="792487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E98D0090-E42E-47B3-9883-317EC12AEEF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5688"/>
            <a:ext cx="5207000" cy="430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8" tIns="47859" rIns="95718" bIns="47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Hauptteiltext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9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4225" y="774700"/>
            <a:ext cx="5532438" cy="3830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136900" y="9798050"/>
            <a:ext cx="8255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18" tIns="47859" rIns="95718" bIns="47859">
            <a:spAutoFit/>
          </a:bodyPr>
          <a:lstStyle>
            <a:lvl1pPr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792163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792163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792163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792163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altLang="en-US" sz="1300" b="0"/>
              <a:t>Seite </a:t>
            </a:r>
            <a:fld id="{8E79B379-EEA6-4246-ABC7-6423EA9B2A37}" type="slidenum">
              <a:rPr lang="de-DE" altLang="en-US" sz="1300" b="0"/>
              <a:pPr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de-DE" altLang="en-US" sz="1300" b="0"/>
          </a:p>
        </p:txBody>
      </p:sp>
    </p:spTree>
    <p:extLst>
      <p:ext uri="{BB962C8B-B14F-4D97-AF65-F5344CB8AC3E}">
        <p14:creationId xmlns:p14="http://schemas.microsoft.com/office/powerpoint/2010/main" val="1358595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92163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792163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792163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792163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792163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71E4ACE-9BEE-4999-BFDC-ED6ECA3448B6}" type="slidenum">
              <a:rPr lang="de-DE" altLang="en-US" sz="1100" b="0" smtClean="0">
                <a:latin typeface="Times New Roman" pitchFamily="18" charset="0"/>
              </a:rPr>
              <a:pPr/>
              <a:t>5</a:t>
            </a:fld>
            <a:endParaRPr lang="de-DE" altLang="en-US" sz="11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2072"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865" indent="-285718" defTabSz="792072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2869" indent="-228574" defTabSz="792072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017" indent="-228574" defTabSz="792072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166" indent="-228574" defTabSz="792072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313" indent="-228574" algn="ctr" defTabSz="79207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461" indent="-228574" algn="ctr" defTabSz="79207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8609" indent="-228574" algn="ctr" defTabSz="79207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5757" indent="-228574" algn="ctr" defTabSz="79207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5A515AB-FFB1-4238-99B3-C5E7675B22CD}" type="slidenum">
              <a:rPr lang="de-DE" sz="1100" b="0">
                <a:latin typeface="Times New Roman" pitchFamily="18" charset="0"/>
              </a:rPr>
              <a:pPr/>
              <a:t>7</a:t>
            </a:fld>
            <a:endParaRPr lang="de-DE" sz="11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D0055-0093-4FC9-ABE5-1E858D77E97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D0055-0093-4FC9-ABE5-1E858D77E97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152400" y="5827713"/>
            <a:ext cx="9296400" cy="0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9" descr="logo_8x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88913"/>
            <a:ext cx="147478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5"/>
          <p:cNvSpPr>
            <a:spLocks noChangeArrowheads="1"/>
          </p:cNvSpPr>
          <p:nvPr/>
        </p:nvSpPr>
        <p:spPr bwMode="auto">
          <a:xfrm>
            <a:off x="1497013" y="3235325"/>
            <a:ext cx="693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92188"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92188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92188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92188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92188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921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921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921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921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buClr>
                <a:srgbClr val="008000"/>
              </a:buClr>
              <a:buSzPct val="130000"/>
              <a:buFont typeface="Arial" pitchFamily="34" charset="0"/>
              <a:buNone/>
            </a:pPr>
            <a:endParaRPr lang="hu-HU" altLang="en-US" sz="2400">
              <a:latin typeface="Arial Narrow" pitchFamily="34" charset="0"/>
            </a:endParaRPr>
          </a:p>
        </p:txBody>
      </p:sp>
      <p:sp>
        <p:nvSpPr>
          <p:cNvPr id="7" name="Text Box 58"/>
          <p:cNvSpPr txBox="1">
            <a:spLocks noChangeArrowheads="1"/>
          </p:cNvSpPr>
          <p:nvPr userDrawn="1"/>
        </p:nvSpPr>
        <p:spPr bwMode="auto">
          <a:xfrm>
            <a:off x="4953000" y="1196975"/>
            <a:ext cx="475297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12" tIns="180000" rIns="36512" bIns="180000">
            <a:spAutoFit/>
          </a:bodyPr>
          <a:lstStyle>
            <a:lvl1pPr algn="l" defTabSz="857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19125" algn="l" defTabSz="857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38250" algn="l" defTabSz="857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57375" algn="l" defTabSz="857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476500" algn="l" defTabSz="857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9337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3909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8481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053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hu-HU" sz="1400" dirty="0" smtClean="0">
                <a:latin typeface="Arial Narrow" pitchFamily="34" charset="0"/>
              </a:rPr>
              <a:t>Dávid Dankó, PhD, </a:t>
            </a:r>
            <a:r>
              <a:rPr lang="hu-HU" sz="1400" dirty="0" err="1" smtClean="0">
                <a:latin typeface="Arial Narrow" pitchFamily="34" charset="0"/>
              </a:rPr>
              <a:t>MSc</a:t>
            </a:r>
            <a:endParaRPr lang="hu-HU" sz="1400" dirty="0" smtClean="0">
              <a:latin typeface="Arial Narrow" pitchFamily="34" charset="0"/>
            </a:endParaRPr>
          </a:p>
          <a:p>
            <a:pPr algn="r">
              <a:defRPr/>
            </a:pPr>
            <a:r>
              <a:rPr lang="hu-HU" sz="1400" b="0" dirty="0" err="1" smtClean="0">
                <a:latin typeface="Arial Narrow" pitchFamily="34" charset="0"/>
              </a:rPr>
              <a:t>Corvinus</a:t>
            </a:r>
            <a:r>
              <a:rPr lang="hu-HU" sz="1400" b="0" dirty="0" smtClean="0">
                <a:latin typeface="Arial Narrow" pitchFamily="34" charset="0"/>
              </a:rPr>
              <a:t> University of Budapest</a:t>
            </a:r>
          </a:p>
          <a:p>
            <a:pPr algn="r">
              <a:defRPr/>
            </a:pPr>
            <a:endParaRPr lang="hu-HU" sz="1400" b="0" dirty="0" smtClean="0">
              <a:latin typeface="Arial Narrow" pitchFamily="34" charset="0"/>
            </a:endParaRPr>
          </a:p>
          <a:p>
            <a:pPr algn="r">
              <a:defRPr/>
            </a:pPr>
            <a:r>
              <a:rPr lang="hu-HU" sz="1400" b="0" dirty="0" err="1" smtClean="0">
                <a:latin typeface="Arial Narrow" pitchFamily="34" charset="0"/>
              </a:rPr>
              <a:t>david.danko</a:t>
            </a:r>
            <a:r>
              <a:rPr lang="hu-HU" sz="1400" b="0" dirty="0" smtClean="0">
                <a:latin typeface="Arial Narrow" pitchFamily="34" charset="0"/>
              </a:rPr>
              <a:t> </a:t>
            </a:r>
            <a:r>
              <a:rPr lang="hu-HU" sz="1400" b="0" i="1" dirty="0" err="1" smtClean="0">
                <a:latin typeface="Arial Narrow" pitchFamily="34" charset="0"/>
              </a:rPr>
              <a:t>at</a:t>
            </a:r>
            <a:r>
              <a:rPr lang="hu-HU" sz="1400" b="0" dirty="0" smtClean="0">
                <a:latin typeface="Arial Narrow" pitchFamily="34" charset="0"/>
              </a:rPr>
              <a:t> </a:t>
            </a:r>
            <a:r>
              <a:rPr lang="hu-HU" sz="1400" b="0" dirty="0" err="1" smtClean="0">
                <a:latin typeface="Arial Narrow" pitchFamily="34" charset="0"/>
              </a:rPr>
              <a:t>uni-corvinus.hu</a:t>
            </a:r>
            <a:endParaRPr lang="hu-HU" sz="1400" b="0" dirty="0" smtClean="0">
              <a:latin typeface="Arial Narrow" pitchFamily="34" charset="0"/>
            </a:endParaRPr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114300" y="4989513"/>
            <a:ext cx="8420100" cy="914400"/>
          </a:xfrm>
        </p:spPr>
        <p:txBody>
          <a:bodyPr lIns="91440" tIns="45720" rIns="91440" bIns="45720" anchor="ctr"/>
          <a:lstStyle>
            <a:lvl1pPr>
              <a:defRPr sz="28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3123" name="Rectangle 51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827713"/>
            <a:ext cx="6934200" cy="914400"/>
          </a:xfrm>
        </p:spPr>
        <p:txBody>
          <a:bodyPr lIns="91440" tIns="45720" rIns="91440" bIns="45720"/>
          <a:lstStyle>
            <a:lvl1pPr marL="0" indent="0">
              <a:buFont typeface="Arial" pitchFamily="34" charset="0"/>
              <a:buNone/>
              <a:defRPr sz="2400">
                <a:latin typeface="Arial Narrow" pitchFamily="34" charset="0"/>
              </a:defRPr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8275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17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8850" y="115888"/>
            <a:ext cx="2368550" cy="64087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00025" y="115888"/>
            <a:ext cx="6956425" cy="64087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27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200025" y="115888"/>
            <a:ext cx="7848600" cy="838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28600" y="1052513"/>
            <a:ext cx="4648200" cy="26590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5029200" y="1052513"/>
            <a:ext cx="4648200" cy="26590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228600" y="3863975"/>
            <a:ext cx="4648200" cy="2660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29200" y="3863975"/>
            <a:ext cx="4648200" cy="2660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6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3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9054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28600" y="1052513"/>
            <a:ext cx="4648200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29200" y="1052513"/>
            <a:ext cx="4648200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8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1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86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04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9389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2647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6669088"/>
            <a:ext cx="947737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2825"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2825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2825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2825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2825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1012825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1012825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1012825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1012825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hu-HU" altLang="en-US" sz="900" b="0" dirty="0"/>
              <a:t>Dávid Dankó – </a:t>
            </a:r>
            <a:r>
              <a:rPr lang="hu-HU" altLang="en-US" sz="900" b="0" dirty="0" err="1" smtClean="0"/>
              <a:t>Balanced</a:t>
            </a:r>
            <a:r>
              <a:rPr lang="hu-HU" altLang="en-US" sz="900" b="0" baseline="0" dirty="0" smtClean="0"/>
              <a:t> HTA </a:t>
            </a:r>
            <a:r>
              <a:rPr lang="hu-HU" altLang="en-US" sz="900" b="0" baseline="0" dirty="0" err="1" smtClean="0"/>
              <a:t>in</a:t>
            </a:r>
            <a:r>
              <a:rPr lang="hu-HU" altLang="en-US" sz="900" b="0" baseline="0" dirty="0" smtClean="0"/>
              <a:t> </a:t>
            </a:r>
            <a:r>
              <a:rPr lang="hu-HU" altLang="en-US" sz="900" b="0" baseline="0" dirty="0" err="1" smtClean="0"/>
              <a:t>the</a:t>
            </a:r>
            <a:r>
              <a:rPr lang="hu-HU" altLang="en-US" sz="900" b="0" baseline="0" dirty="0" smtClean="0"/>
              <a:t> </a:t>
            </a:r>
            <a:r>
              <a:rPr lang="hu-HU" altLang="en-US" sz="900" b="0" baseline="0" dirty="0" err="1" smtClean="0"/>
              <a:t>Balkans</a:t>
            </a:r>
            <a:r>
              <a:rPr lang="hu-HU" altLang="en-US" sz="900" b="0" baseline="0" dirty="0" smtClean="0"/>
              <a:t> </a:t>
            </a:r>
            <a:r>
              <a:rPr lang="hu-HU" altLang="en-US" sz="900" b="0" baseline="0" dirty="0" err="1" smtClean="0"/>
              <a:t>region</a:t>
            </a:r>
            <a:r>
              <a:rPr lang="hu-HU" altLang="en-US" sz="900" b="0" baseline="0" dirty="0" smtClean="0"/>
              <a:t> </a:t>
            </a:r>
            <a:r>
              <a:rPr lang="hu-HU" altLang="en-US" sz="900" b="0" dirty="0" smtClean="0"/>
              <a:t> </a:t>
            </a:r>
            <a:r>
              <a:rPr lang="hu-HU" altLang="en-US" sz="900" b="0" dirty="0"/>
              <a:t>– </a:t>
            </a:r>
            <a:r>
              <a:rPr lang="hu-HU" altLang="en-US" sz="900" b="0" dirty="0" err="1" smtClean="0"/>
              <a:t>Roundtable</a:t>
            </a:r>
            <a:r>
              <a:rPr lang="hu-HU" altLang="en-US" sz="900" b="0" dirty="0" smtClean="0"/>
              <a:t>, </a:t>
            </a:r>
            <a:r>
              <a:rPr lang="hu-HU" altLang="en-US" sz="900" b="0" dirty="0" err="1" smtClean="0"/>
              <a:t>Sofia</a:t>
            </a:r>
            <a:r>
              <a:rPr lang="hu-HU" altLang="en-US" sz="900" b="0" dirty="0" smtClean="0"/>
              <a:t>, 28 November </a:t>
            </a:r>
            <a:r>
              <a:rPr lang="hu-HU" altLang="en-US" sz="900" b="0" dirty="0"/>
              <a:t>2013		</a:t>
            </a:r>
            <a:r>
              <a:rPr lang="hu-HU" altLang="en-US" sz="900" b="0" dirty="0" smtClean="0"/>
              <a:t>			    </a:t>
            </a:r>
            <a:r>
              <a:rPr lang="hu-HU" altLang="en-US" sz="900" b="0" dirty="0"/>
              <a:t>(</a:t>
            </a:r>
            <a:fld id="{4C264ECE-CA72-48D3-A0C7-404FE21852E4}" type="slidenum">
              <a:rPr lang="hu-HU" altLang="en-US" sz="900" b="0"/>
              <a:pPr algn="l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r>
              <a:rPr lang="hu-HU" altLang="en-US" sz="900" b="0" dirty="0"/>
              <a:t>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115888"/>
            <a:ext cx="66246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9688" rIns="0" bIns="3968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Dia címe</a:t>
            </a:r>
            <a:endParaRPr lang="de-DE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52513"/>
            <a:ext cx="9448800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12" tIns="180000" rIns="36512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Első szint</a:t>
            </a:r>
            <a:endParaRPr lang="de-DE" altLang="en-US" smtClean="0"/>
          </a:p>
          <a:p>
            <a:pPr lvl="1"/>
            <a:r>
              <a:rPr lang="hu-HU" altLang="en-US" smtClean="0"/>
              <a:t>Második szint</a:t>
            </a:r>
            <a:endParaRPr lang="de-DE" altLang="en-US" smtClean="0"/>
          </a:p>
          <a:p>
            <a:pPr lvl="2"/>
            <a:r>
              <a:rPr lang="hu-HU" altLang="en-US" smtClean="0"/>
              <a:t>Harmadik szint</a:t>
            </a:r>
          </a:p>
          <a:p>
            <a:pPr lvl="0"/>
            <a:endParaRPr lang="hu-HU" altLang="en-US" smtClean="0"/>
          </a:p>
          <a:p>
            <a:pPr lvl="0"/>
            <a:endParaRPr lang="de-DE" altLang="en-US" smtClean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228600" y="981075"/>
            <a:ext cx="9448800" cy="0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 flipH="1">
            <a:off x="228600" y="6616700"/>
            <a:ext cx="9448800" cy="0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1" name="Picture 17" descr="logo_8x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788" y="260350"/>
            <a:ext cx="9350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5pPr>
      <a:lvl6pPr marL="457200"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290513" indent="-290513" algn="l" defTabSz="992188" rtl="0" eaLnBrk="0" fontAlgn="base" hangingPunct="0">
        <a:spcBef>
          <a:spcPct val="50000"/>
        </a:spcBef>
        <a:spcAft>
          <a:spcPct val="0"/>
        </a:spcAft>
        <a:buClr>
          <a:srgbClr val="008000"/>
        </a:buClr>
        <a:buSzPct val="130000"/>
        <a:buFont typeface="Arial" pitchFamily="34" charset="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0988" algn="l" defTabSz="992188" rtl="0" eaLnBrk="0" fontAlgn="base" hangingPunct="0">
        <a:spcBef>
          <a:spcPct val="50000"/>
        </a:spcBef>
        <a:spcAft>
          <a:spcPct val="0"/>
        </a:spcAft>
        <a:buClr>
          <a:srgbClr val="008000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1222375" indent="-269875" algn="l" defTabSz="992188" rtl="0" eaLnBrk="0" fontAlgn="base" hangingPunct="0">
        <a:spcBef>
          <a:spcPct val="50000"/>
        </a:spcBef>
        <a:spcAft>
          <a:spcPct val="0"/>
        </a:spcAft>
        <a:buClr>
          <a:srgbClr val="008000"/>
        </a:buClr>
        <a:buChar char="–"/>
        <a:defRPr sz="1400" i="1">
          <a:solidFill>
            <a:schemeClr val="tx1"/>
          </a:solidFill>
          <a:latin typeface="+mn-lt"/>
        </a:defRPr>
      </a:lvl3pPr>
      <a:lvl4pPr marL="2636838" indent="-244475" algn="l" defTabSz="99218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n"/>
        <a:defRPr sz="1700">
          <a:solidFill>
            <a:schemeClr val="tx1"/>
          </a:solidFill>
          <a:latin typeface="Times New Roman" pitchFamily="18" charset="0"/>
        </a:defRPr>
      </a:lvl4pPr>
      <a:lvl5pPr marL="3073400" indent="-246063" algn="l" defTabSz="99218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n"/>
        <a:defRPr sz="1600">
          <a:solidFill>
            <a:schemeClr val="tx1"/>
          </a:solidFill>
          <a:latin typeface="Helvetica-Cond-Normal" charset="0"/>
        </a:defRPr>
      </a:lvl5pPr>
      <a:lvl6pPr marL="3530600" indent="-246063" algn="l" defTabSz="99218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n"/>
        <a:defRPr sz="1600">
          <a:solidFill>
            <a:schemeClr val="tx1"/>
          </a:solidFill>
          <a:latin typeface="Helvetica-Cond-Normal" charset="0"/>
        </a:defRPr>
      </a:lvl6pPr>
      <a:lvl7pPr marL="3987800" indent="-246063" algn="l" defTabSz="99218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n"/>
        <a:defRPr sz="1600">
          <a:solidFill>
            <a:schemeClr val="tx1"/>
          </a:solidFill>
          <a:latin typeface="Helvetica-Cond-Normal" charset="0"/>
        </a:defRPr>
      </a:lvl7pPr>
      <a:lvl8pPr marL="4445000" indent="-246063" algn="l" defTabSz="99218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n"/>
        <a:defRPr sz="1600">
          <a:solidFill>
            <a:schemeClr val="tx1"/>
          </a:solidFill>
          <a:latin typeface="Helvetica-Cond-Normal" charset="0"/>
        </a:defRPr>
      </a:lvl8pPr>
      <a:lvl9pPr marL="4902200" indent="-246063" algn="l" defTabSz="99218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n"/>
        <a:defRPr sz="1600">
          <a:solidFill>
            <a:schemeClr val="tx1"/>
          </a:solidFill>
          <a:latin typeface="Helvetica-Cond-Normal" charset="0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" y="4869160"/>
            <a:ext cx="9302750" cy="914400"/>
          </a:xfrm>
        </p:spPr>
        <p:txBody>
          <a:bodyPr/>
          <a:lstStyle/>
          <a:p>
            <a:r>
              <a:rPr lang="bg-BG" altLang="en-US" sz="2400" dirty="0" smtClean="0"/>
              <a:t>Балансиран модел за Оценка на здравните технологии на </a:t>
            </a:r>
            <a:r>
              <a:rPr lang="bg-BG" altLang="en-US" sz="2400" b="0" dirty="0" smtClean="0"/>
              <a:t>Балканите </a:t>
            </a:r>
            <a:r>
              <a:rPr lang="hu-HU" altLang="en-US" sz="2400" dirty="0" smtClean="0"/>
              <a:t>–</a:t>
            </a:r>
            <a:r>
              <a:rPr lang="bg-BG" altLang="en-US" sz="2400" dirty="0" smtClean="0"/>
              <a:t> възможности и предизвикателства</a:t>
            </a:r>
            <a:endParaRPr lang="hu-HU" altLang="en-US" sz="2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5965825"/>
            <a:ext cx="5880100" cy="407988"/>
          </a:xfrm>
        </p:spPr>
        <p:txBody>
          <a:bodyPr/>
          <a:lstStyle/>
          <a:p>
            <a:r>
              <a:rPr lang="bg-BG" altLang="en-US" sz="2000" dirty="0" smtClean="0"/>
              <a:t>Семинар</a:t>
            </a:r>
            <a:r>
              <a:rPr lang="hu-HU" altLang="en-US" sz="2000" dirty="0" smtClean="0"/>
              <a:t>, </a:t>
            </a:r>
            <a:r>
              <a:rPr lang="bg-BG" altLang="en-US" sz="2000" dirty="0" smtClean="0"/>
              <a:t>София</a:t>
            </a:r>
            <a:r>
              <a:rPr lang="hu-HU" altLang="en-US" sz="2000" dirty="0" smtClean="0"/>
              <a:t>, 2</a:t>
            </a:r>
            <a:r>
              <a:rPr lang="en-US" altLang="en-US" sz="2000" dirty="0" smtClean="0"/>
              <a:t>8</a:t>
            </a:r>
            <a:r>
              <a:rPr lang="hu-HU" altLang="en-US" sz="2000" dirty="0" smtClean="0"/>
              <a:t> </a:t>
            </a:r>
            <a:r>
              <a:rPr lang="bg-BG" altLang="en-US" sz="2000" dirty="0" smtClean="0"/>
              <a:t>Ноември </a:t>
            </a:r>
            <a:r>
              <a:rPr lang="hu-HU" altLang="en-US" sz="2000" dirty="0" smtClean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264530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344488" y="507082"/>
            <a:ext cx="8352928" cy="4016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dirty="0" smtClean="0"/>
              <a:t>Стратегическите решения за ОЗТ</a:t>
            </a:r>
            <a:endParaRPr lang="en-US" i="1" dirty="0" smtClean="0"/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415925" y="1268413"/>
            <a:ext cx="2376488" cy="865187"/>
          </a:xfrm>
          <a:prstGeom prst="roundRect">
            <a:avLst/>
          </a:prstGeom>
          <a:solidFill>
            <a:srgbClr val="006666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800" dirty="0" smtClean="0">
                <a:solidFill>
                  <a:schemeClr val="bg1"/>
                </a:solidFill>
                <a:latin typeface="+mj-lt"/>
              </a:rPr>
              <a:t>ПАРАДИГМА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Lekerekített téglalap 4"/>
          <p:cNvSpPr/>
          <p:nvPr/>
        </p:nvSpPr>
        <p:spPr bwMode="auto">
          <a:xfrm>
            <a:off x="415925" y="2276475"/>
            <a:ext cx="2376488" cy="865188"/>
          </a:xfrm>
          <a:prstGeom prst="roundRect">
            <a:avLst/>
          </a:prstGeom>
          <a:solidFill>
            <a:srgbClr val="006666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800" dirty="0" smtClean="0">
                <a:solidFill>
                  <a:schemeClr val="bg1"/>
                </a:solidFill>
                <a:latin typeface="+mj-lt"/>
              </a:rPr>
              <a:t>РЕСУРСИ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415925" y="3284538"/>
            <a:ext cx="2376488" cy="865187"/>
          </a:xfrm>
          <a:prstGeom prst="roundRect">
            <a:avLst/>
          </a:prstGeom>
          <a:solidFill>
            <a:srgbClr val="006666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800" dirty="0" smtClean="0">
                <a:solidFill>
                  <a:schemeClr val="bg1"/>
                </a:solidFill>
                <a:latin typeface="+mj-lt"/>
              </a:rPr>
              <a:t>ОБХВАТ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Lekerekített téglalap 6"/>
          <p:cNvSpPr/>
          <p:nvPr/>
        </p:nvSpPr>
        <p:spPr bwMode="auto">
          <a:xfrm>
            <a:off x="415925" y="4292600"/>
            <a:ext cx="2376488" cy="865188"/>
          </a:xfrm>
          <a:prstGeom prst="roundRect">
            <a:avLst/>
          </a:prstGeom>
          <a:solidFill>
            <a:srgbClr val="006666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800" dirty="0" smtClean="0">
                <a:solidFill>
                  <a:schemeClr val="bg1"/>
                </a:solidFill>
                <a:latin typeface="+mj-lt"/>
              </a:rPr>
              <a:t>ПРОЦЕС И ОРГАНИЗАЦИЯ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Lekerekített téglalap 7"/>
          <p:cNvSpPr/>
          <p:nvPr/>
        </p:nvSpPr>
        <p:spPr bwMode="auto">
          <a:xfrm>
            <a:off x="3224213" y="1268413"/>
            <a:ext cx="1800225" cy="865187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Икономическа оценка</a:t>
            </a:r>
            <a:endParaRPr lang="en-US" sz="1400" dirty="0">
              <a:latin typeface="+mj-lt"/>
            </a:endParaRPr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3224213" y="2276475"/>
            <a:ext cx="1800225" cy="865188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Тежк модел</a:t>
            </a:r>
            <a:endParaRPr lang="en-US" sz="1400" dirty="0">
              <a:latin typeface="+mj-lt"/>
            </a:endParaRP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3224213" y="3284538"/>
            <a:ext cx="1800225" cy="865187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Лекарствени продукти (ЛП) на първо място</a:t>
            </a:r>
            <a:endParaRPr lang="en-US" sz="1400" dirty="0">
              <a:latin typeface="+mj-lt"/>
            </a:endParaRPr>
          </a:p>
        </p:txBody>
      </p:sp>
      <p:sp>
        <p:nvSpPr>
          <p:cNvPr id="11" name="Lekerekített téglalap 10"/>
          <p:cNvSpPr/>
          <p:nvPr/>
        </p:nvSpPr>
        <p:spPr bwMode="auto">
          <a:xfrm>
            <a:off x="3224213" y="4292600"/>
            <a:ext cx="1800225" cy="865188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defRPr/>
            </a:pPr>
            <a:r>
              <a:rPr lang="bg-BG" sz="1400" dirty="0" smtClean="0">
                <a:latin typeface="+mj-lt"/>
              </a:rPr>
              <a:t>Независима група за ОЗТ</a:t>
            </a:r>
            <a:endParaRPr lang="en-US" sz="1400" dirty="0">
              <a:latin typeface="+mj-lt"/>
            </a:endParaRPr>
          </a:p>
        </p:txBody>
      </p:sp>
      <p:sp>
        <p:nvSpPr>
          <p:cNvPr id="16" name="Lekerekített téglalap 15"/>
          <p:cNvSpPr/>
          <p:nvPr/>
        </p:nvSpPr>
        <p:spPr bwMode="auto">
          <a:xfrm>
            <a:off x="5240338" y="1268413"/>
            <a:ext cx="1800225" cy="865187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Качествена оценка</a:t>
            </a:r>
            <a:endParaRPr lang="en-US" sz="1400" dirty="0">
              <a:latin typeface="+mj-lt"/>
            </a:endParaRPr>
          </a:p>
        </p:txBody>
      </p:sp>
      <p:sp>
        <p:nvSpPr>
          <p:cNvPr id="17" name="Lekerekített téglalap 16"/>
          <p:cNvSpPr/>
          <p:nvPr/>
        </p:nvSpPr>
        <p:spPr bwMode="auto">
          <a:xfrm>
            <a:off x="5240338" y="2276475"/>
            <a:ext cx="1800225" cy="865188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bg-BG" sz="1400" dirty="0" smtClean="0">
                <a:latin typeface="+mj-lt"/>
              </a:rPr>
              <a:t>Лек модел</a:t>
            </a:r>
            <a:endParaRPr lang="en-US" sz="1400" dirty="0">
              <a:latin typeface="+mj-lt"/>
            </a:endParaRPr>
          </a:p>
        </p:txBody>
      </p:sp>
      <p:sp>
        <p:nvSpPr>
          <p:cNvPr id="18" name="Lekerekített téglalap 17"/>
          <p:cNvSpPr/>
          <p:nvPr/>
        </p:nvSpPr>
        <p:spPr bwMode="auto">
          <a:xfrm>
            <a:off x="5240338" y="3284538"/>
            <a:ext cx="1800225" cy="865187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ЛП</a:t>
            </a:r>
            <a:r>
              <a:rPr lang="en-US" sz="1400" dirty="0" smtClean="0">
                <a:latin typeface="+mj-lt"/>
              </a:rPr>
              <a:t>, </a:t>
            </a:r>
            <a:r>
              <a:rPr lang="bg-BG" sz="1400" dirty="0" smtClean="0">
                <a:latin typeface="+mj-lt"/>
              </a:rPr>
              <a:t>диагностика и медицински изделия</a:t>
            </a:r>
            <a:endParaRPr lang="en-US" sz="1400" dirty="0">
              <a:latin typeface="+mj-lt"/>
            </a:endParaRPr>
          </a:p>
        </p:txBody>
      </p:sp>
      <p:sp>
        <p:nvSpPr>
          <p:cNvPr id="19" name="Lekerekített téglalap 18"/>
          <p:cNvSpPr/>
          <p:nvPr/>
        </p:nvSpPr>
        <p:spPr bwMode="auto">
          <a:xfrm>
            <a:off x="5240338" y="4292600"/>
            <a:ext cx="1800225" cy="865188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300" dirty="0" smtClean="0">
                <a:latin typeface="+mj-lt"/>
              </a:rPr>
              <a:t>ОЗТ група и орган за регулиране на цени и реимбурсиране</a:t>
            </a:r>
            <a:endParaRPr lang="en-US" sz="1300" dirty="0">
              <a:latin typeface="+mj-lt"/>
            </a:endParaRPr>
          </a:p>
        </p:txBody>
      </p:sp>
      <p:sp>
        <p:nvSpPr>
          <p:cNvPr id="20" name="Lekerekített téglalap 19"/>
          <p:cNvSpPr/>
          <p:nvPr/>
        </p:nvSpPr>
        <p:spPr bwMode="auto">
          <a:xfrm>
            <a:off x="7256463" y="1268413"/>
            <a:ext cx="1800225" cy="865187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Балансирана оценка</a:t>
            </a:r>
            <a:endParaRPr lang="en-US" sz="1400" dirty="0">
              <a:latin typeface="+mj-lt"/>
            </a:endParaRPr>
          </a:p>
        </p:txBody>
      </p:sp>
      <p:sp>
        <p:nvSpPr>
          <p:cNvPr id="21" name="Lekerekített téglalap 20"/>
          <p:cNvSpPr/>
          <p:nvPr/>
        </p:nvSpPr>
        <p:spPr bwMode="auto">
          <a:xfrm>
            <a:off x="7256463" y="2276475"/>
            <a:ext cx="1800225" cy="865188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Прагматичен модел</a:t>
            </a:r>
            <a:endParaRPr lang="en-US" sz="1400" dirty="0">
              <a:latin typeface="+mj-lt"/>
            </a:endParaRPr>
          </a:p>
        </p:txBody>
      </p:sp>
      <p:sp>
        <p:nvSpPr>
          <p:cNvPr id="22" name="Lekerekített téglalap 21"/>
          <p:cNvSpPr/>
          <p:nvPr/>
        </p:nvSpPr>
        <p:spPr bwMode="auto">
          <a:xfrm>
            <a:off x="7256463" y="3284538"/>
            <a:ext cx="1800225" cy="865187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Всички здравни технологии</a:t>
            </a:r>
            <a:r>
              <a:rPr lang="en-US" sz="1400" dirty="0" smtClean="0">
                <a:latin typeface="+mj-lt"/>
              </a:rPr>
              <a:t>, </a:t>
            </a:r>
            <a:r>
              <a:rPr lang="bg-BG" sz="1400" dirty="0" smtClean="0">
                <a:latin typeface="+mj-lt"/>
              </a:rPr>
              <a:t>вкл. Програми за публично здраве</a:t>
            </a:r>
            <a:endParaRPr lang="en-US" sz="1400" dirty="0">
              <a:latin typeface="+mj-lt"/>
            </a:endParaRPr>
          </a:p>
        </p:txBody>
      </p:sp>
      <p:sp>
        <p:nvSpPr>
          <p:cNvPr id="23" name="Lekerekített téglalap 22"/>
          <p:cNvSpPr/>
          <p:nvPr/>
        </p:nvSpPr>
        <p:spPr bwMode="auto">
          <a:xfrm>
            <a:off x="7256463" y="4292600"/>
            <a:ext cx="1800225" cy="865188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Отдел - част от здравен фонд / МЗ</a:t>
            </a:r>
            <a:endParaRPr lang="en-US" sz="1400" dirty="0">
              <a:latin typeface="+mj-lt"/>
            </a:endParaRPr>
          </a:p>
        </p:txBody>
      </p:sp>
      <p:sp>
        <p:nvSpPr>
          <p:cNvPr id="24" name="Lekerekített téglalap 23"/>
          <p:cNvSpPr/>
          <p:nvPr/>
        </p:nvSpPr>
        <p:spPr bwMode="auto">
          <a:xfrm>
            <a:off x="415925" y="5300663"/>
            <a:ext cx="2376488" cy="865187"/>
          </a:xfrm>
          <a:prstGeom prst="roundRect">
            <a:avLst/>
          </a:prstGeom>
          <a:solidFill>
            <a:srgbClr val="006666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800" dirty="0" smtClean="0">
                <a:solidFill>
                  <a:schemeClr val="bg1"/>
                </a:solidFill>
                <a:latin typeface="+mj-lt"/>
              </a:rPr>
              <a:t>ПЕРСПЕКТИВА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Lekerekített téglalap 24"/>
          <p:cNvSpPr/>
          <p:nvPr/>
        </p:nvSpPr>
        <p:spPr bwMode="auto">
          <a:xfrm>
            <a:off x="3224213" y="5300663"/>
            <a:ext cx="1800225" cy="865187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Бюджетна</a:t>
            </a:r>
            <a:endParaRPr lang="en-US" sz="1400" dirty="0">
              <a:latin typeface="+mj-lt"/>
            </a:endParaRPr>
          </a:p>
        </p:txBody>
      </p:sp>
      <p:sp>
        <p:nvSpPr>
          <p:cNvPr id="26" name="Lekerekített téglalap 25"/>
          <p:cNvSpPr/>
          <p:nvPr/>
        </p:nvSpPr>
        <p:spPr bwMode="auto">
          <a:xfrm>
            <a:off x="7258049" y="5300663"/>
            <a:ext cx="1800225" cy="865187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Общество</a:t>
            </a:r>
            <a:endParaRPr lang="en-US" sz="1400" dirty="0">
              <a:latin typeface="+mj-lt"/>
            </a:endParaRPr>
          </a:p>
        </p:txBody>
      </p:sp>
      <p:sp>
        <p:nvSpPr>
          <p:cNvPr id="27" name="Lekerekített téglalap 26"/>
          <p:cNvSpPr/>
          <p:nvPr/>
        </p:nvSpPr>
        <p:spPr bwMode="auto">
          <a:xfrm>
            <a:off x="5241032" y="5300663"/>
            <a:ext cx="1800225" cy="865187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sz="1400" dirty="0" smtClean="0">
                <a:latin typeface="+mj-lt"/>
              </a:rPr>
              <a:t>Платец отчитайки ефекта за обществото</a:t>
            </a:r>
            <a:endParaRPr lang="en-US" sz="1400" dirty="0">
              <a:latin typeface="+mj-lt"/>
            </a:endParaRPr>
          </a:p>
        </p:txBody>
      </p:sp>
      <p:sp>
        <p:nvSpPr>
          <p:cNvPr id="28" name="Ellipszis 27"/>
          <p:cNvSpPr/>
          <p:nvPr/>
        </p:nvSpPr>
        <p:spPr bwMode="auto">
          <a:xfrm>
            <a:off x="415925" y="1268413"/>
            <a:ext cx="288925" cy="288925"/>
          </a:xfrm>
          <a:prstGeom prst="ellipse">
            <a:avLst/>
          </a:prstGeom>
          <a:solidFill>
            <a:srgbClr val="CCEA97"/>
          </a:solidFill>
          <a:ln w="952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A</a:t>
            </a:r>
          </a:p>
        </p:txBody>
      </p:sp>
      <p:sp>
        <p:nvSpPr>
          <p:cNvPr id="29" name="Ellipszis 28"/>
          <p:cNvSpPr/>
          <p:nvPr/>
        </p:nvSpPr>
        <p:spPr bwMode="auto">
          <a:xfrm>
            <a:off x="415925" y="2276475"/>
            <a:ext cx="288925" cy="288925"/>
          </a:xfrm>
          <a:prstGeom prst="ellipse">
            <a:avLst/>
          </a:prstGeom>
          <a:solidFill>
            <a:srgbClr val="CCEA97"/>
          </a:solidFill>
          <a:ln w="952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B</a:t>
            </a:r>
          </a:p>
        </p:txBody>
      </p:sp>
      <p:sp>
        <p:nvSpPr>
          <p:cNvPr id="30" name="Ellipszis 29"/>
          <p:cNvSpPr/>
          <p:nvPr/>
        </p:nvSpPr>
        <p:spPr bwMode="auto">
          <a:xfrm>
            <a:off x="415925" y="3284538"/>
            <a:ext cx="288925" cy="288925"/>
          </a:xfrm>
          <a:prstGeom prst="ellipse">
            <a:avLst/>
          </a:prstGeom>
          <a:solidFill>
            <a:srgbClr val="CCEA97"/>
          </a:solidFill>
          <a:ln w="952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C</a:t>
            </a:r>
          </a:p>
        </p:txBody>
      </p:sp>
      <p:sp>
        <p:nvSpPr>
          <p:cNvPr id="31" name="Ellipszis 30"/>
          <p:cNvSpPr/>
          <p:nvPr/>
        </p:nvSpPr>
        <p:spPr bwMode="auto">
          <a:xfrm>
            <a:off x="415925" y="4292600"/>
            <a:ext cx="288925" cy="288925"/>
          </a:xfrm>
          <a:prstGeom prst="ellipse">
            <a:avLst/>
          </a:prstGeom>
          <a:solidFill>
            <a:srgbClr val="CCEA97"/>
          </a:solidFill>
          <a:ln w="952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D</a:t>
            </a:r>
          </a:p>
        </p:txBody>
      </p:sp>
      <p:sp>
        <p:nvSpPr>
          <p:cNvPr id="32" name="Ellipszis 31"/>
          <p:cNvSpPr/>
          <p:nvPr/>
        </p:nvSpPr>
        <p:spPr bwMode="auto">
          <a:xfrm>
            <a:off x="415925" y="5300663"/>
            <a:ext cx="288925" cy="288925"/>
          </a:xfrm>
          <a:prstGeom prst="ellipse">
            <a:avLst/>
          </a:prstGeom>
          <a:solidFill>
            <a:srgbClr val="CCEA97"/>
          </a:solidFill>
          <a:ln w="952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E</a:t>
            </a:r>
          </a:p>
        </p:txBody>
      </p:sp>
      <p:sp>
        <p:nvSpPr>
          <p:cNvPr id="2" name="Lekerekített téglalap 1"/>
          <p:cNvSpPr/>
          <p:nvPr/>
        </p:nvSpPr>
        <p:spPr bwMode="auto">
          <a:xfrm>
            <a:off x="7170008" y="1181512"/>
            <a:ext cx="1945009" cy="2016919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4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2480" y="507082"/>
            <a:ext cx="8424935" cy="401638"/>
          </a:xfrm>
        </p:spPr>
        <p:txBody>
          <a:bodyPr>
            <a:noAutofit/>
          </a:bodyPr>
          <a:lstStyle/>
          <a:p>
            <a:r>
              <a:rPr lang="bg-BG" dirty="0" smtClean="0"/>
              <a:t>Минимален брой критерии, необходими за въвеждане на балансирана система за ОЗД на Балканите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16496" y="1196752"/>
            <a:ext cx="9217024" cy="4896544"/>
            <a:chOff x="344488" y="1196752"/>
            <a:chExt cx="9217024" cy="4896544"/>
          </a:xfrm>
        </p:grpSpPr>
        <p:sp>
          <p:nvSpPr>
            <p:cNvPr id="38" name="Lekerekített téglalap 1"/>
            <p:cNvSpPr/>
            <p:nvPr/>
          </p:nvSpPr>
          <p:spPr bwMode="auto">
            <a:xfrm>
              <a:off x="524508" y="2204864"/>
              <a:ext cx="8856984" cy="1800200"/>
            </a:xfrm>
            <a:prstGeom prst="roundRect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5725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Lekerekített téglalap 12"/>
            <p:cNvSpPr/>
            <p:nvPr/>
          </p:nvSpPr>
          <p:spPr bwMode="auto">
            <a:xfrm>
              <a:off x="2756756" y="2564904"/>
              <a:ext cx="1944216" cy="1080120"/>
            </a:xfrm>
            <a:prstGeom prst="roundRect">
              <a:avLst/>
            </a:prstGeom>
            <a:solidFill>
              <a:srgbClr val="0066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defTabSz="857250"/>
              <a:r>
                <a:rPr lang="bg-BG" sz="1600" dirty="0" smtClean="0">
                  <a:solidFill>
                    <a:schemeClr val="bg1"/>
                  </a:solidFill>
                </a:rPr>
                <a:t>СТОЙНОСТНА ЕФЕКТИВНОСТ</a:t>
              </a:r>
            </a:p>
            <a:p>
              <a:pPr defTabSz="857250"/>
              <a:r>
                <a:rPr lang="bg-BG" sz="1600" dirty="0" smtClean="0">
                  <a:solidFill>
                    <a:schemeClr val="bg1"/>
                  </a:solidFill>
                </a:rPr>
                <a:t>(икономическа ефективност)</a:t>
              </a:r>
            </a:p>
          </p:txBody>
        </p:sp>
        <p:sp>
          <p:nvSpPr>
            <p:cNvPr id="40" name="Lekerekített téglalap 13"/>
            <p:cNvSpPr/>
            <p:nvPr/>
          </p:nvSpPr>
          <p:spPr bwMode="auto">
            <a:xfrm>
              <a:off x="4989004" y="2564904"/>
              <a:ext cx="1944216" cy="1080120"/>
            </a:xfrm>
            <a:prstGeom prst="roundRect">
              <a:avLst/>
            </a:prstGeom>
            <a:solidFill>
              <a:srgbClr val="0066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defTabSz="857250"/>
              <a:r>
                <a:rPr lang="bg-BG" sz="1600" dirty="0" smtClean="0">
                  <a:solidFill>
                    <a:schemeClr val="bg1"/>
                  </a:solidFill>
                </a:rPr>
                <a:t>БЮДЖЕТНО ВЪЗДЕЙСТВИЕ</a:t>
              </a:r>
            </a:p>
            <a:p>
              <a:pPr defTabSz="857250"/>
              <a:r>
                <a:rPr lang="bg-BG" sz="1600" dirty="0" smtClean="0">
                  <a:solidFill>
                    <a:schemeClr val="bg1"/>
                  </a:solidFill>
                </a:rPr>
                <a:t>(достъпност)</a:t>
              </a:r>
            </a:p>
          </p:txBody>
        </p:sp>
        <p:sp>
          <p:nvSpPr>
            <p:cNvPr id="41" name="Lekerekített téglalap 14"/>
            <p:cNvSpPr/>
            <p:nvPr/>
          </p:nvSpPr>
          <p:spPr bwMode="auto">
            <a:xfrm>
              <a:off x="7221252" y="2564904"/>
              <a:ext cx="1944216" cy="1080120"/>
            </a:xfrm>
            <a:prstGeom prst="roundRect">
              <a:avLst/>
            </a:prstGeom>
            <a:solidFill>
              <a:srgbClr val="0066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80000" rIns="0" bIns="180000" numCol="1" rtlCol="0" anchor="ctr" anchorCtr="0" compatLnSpc="1">
              <a:prstTxWarp prst="textNoShape">
                <a:avLst/>
              </a:prstTxWarp>
            </a:bodyPr>
            <a:lstStyle/>
            <a:p>
              <a:pPr defTabSz="857250"/>
              <a:r>
                <a:rPr lang="bg-BG" sz="1600" dirty="0" smtClean="0">
                  <a:solidFill>
                    <a:schemeClr val="bg1"/>
                  </a:solidFill>
                </a:rPr>
                <a:t>МЕЖДУНАРОДНИ РЕФЕРЕНЦИИ ЗА РЕИМБУРСИРАНЕ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42" name="Szövegdoboz 2"/>
            <p:cNvSpPr txBox="1"/>
            <p:nvPr/>
          </p:nvSpPr>
          <p:spPr>
            <a:xfrm>
              <a:off x="488504" y="2604839"/>
              <a:ext cx="2268252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1900" dirty="0" smtClean="0"/>
                <a:t>ОПРОСТЕНА ИКОНОМИЧЕСКА ОЦЕНКА</a:t>
              </a:r>
            </a:p>
          </p:txBody>
        </p:sp>
        <p:sp>
          <p:nvSpPr>
            <p:cNvPr id="43" name="Lekerekített téglalap 15"/>
            <p:cNvSpPr/>
            <p:nvPr/>
          </p:nvSpPr>
          <p:spPr bwMode="auto">
            <a:xfrm>
              <a:off x="524508" y="4149080"/>
              <a:ext cx="8856984" cy="1800200"/>
            </a:xfrm>
            <a:prstGeom prst="round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5725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4" name="Lekerekített téglalap 16"/>
            <p:cNvSpPr/>
            <p:nvPr/>
          </p:nvSpPr>
          <p:spPr bwMode="auto">
            <a:xfrm>
              <a:off x="3764868" y="4509120"/>
              <a:ext cx="1944216" cy="1080120"/>
            </a:xfrm>
            <a:prstGeom prst="roundRect">
              <a:avLst/>
            </a:prstGeom>
            <a:solidFill>
              <a:srgbClr val="0066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defTabSz="857250"/>
              <a:r>
                <a:rPr lang="bg-BG" sz="1600" dirty="0" smtClean="0">
                  <a:solidFill>
                    <a:schemeClr val="bg1"/>
                  </a:solidFill>
                </a:rPr>
                <a:t>ТЕРАПЕВТИЧНИ ПОЛЗИ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45" name="Lekerekített téglalap 17"/>
            <p:cNvSpPr/>
            <p:nvPr/>
          </p:nvSpPr>
          <p:spPr bwMode="auto">
            <a:xfrm>
              <a:off x="5997116" y="4509120"/>
              <a:ext cx="1944216" cy="1080120"/>
            </a:xfrm>
            <a:prstGeom prst="roundRect">
              <a:avLst/>
            </a:prstGeom>
            <a:solidFill>
              <a:srgbClr val="0066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80000" rIns="0" bIns="180000" numCol="1" rtlCol="0" anchor="ctr" anchorCtr="0" compatLnSpc="1">
              <a:prstTxWarp prst="textNoShape">
                <a:avLst/>
              </a:prstTxWarp>
            </a:bodyPr>
            <a:lstStyle/>
            <a:p>
              <a:pPr defTabSz="857250"/>
              <a:r>
                <a:rPr lang="ru-RU" sz="1600" dirty="0" smtClean="0">
                  <a:solidFill>
                    <a:schemeClr val="bg1"/>
                  </a:solidFill>
                </a:rPr>
                <a:t>ОТЧИТАНЕ НА ЕТИЧНИ И ЗДРАВНИ ПОЛИТИКИ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46" name="Szövegdoboz 19"/>
            <p:cNvSpPr txBox="1"/>
            <p:nvPr/>
          </p:nvSpPr>
          <p:spPr>
            <a:xfrm>
              <a:off x="524508" y="4365104"/>
              <a:ext cx="223224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ОЦЕНКА НА ПОЛЗИТЕ ЗА ПАЦИЕНТИТЕ И ОБЩЕСТВОТО</a:t>
              </a:r>
            </a:p>
          </p:txBody>
        </p:sp>
        <p:sp>
          <p:nvSpPr>
            <p:cNvPr id="47" name="Lekerekített téglalap 20"/>
            <p:cNvSpPr/>
            <p:nvPr/>
          </p:nvSpPr>
          <p:spPr bwMode="auto">
            <a:xfrm>
              <a:off x="344488" y="1196752"/>
              <a:ext cx="9217024" cy="4896544"/>
            </a:xfrm>
            <a:prstGeom prst="roundRect">
              <a:avLst>
                <a:gd name="adj" fmla="val 52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5725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Szövegdoboz 21"/>
            <p:cNvSpPr txBox="1"/>
            <p:nvPr/>
          </p:nvSpPr>
          <p:spPr>
            <a:xfrm>
              <a:off x="460884" y="1484784"/>
              <a:ext cx="89206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СИСТЕМА ЗА БАЛАНСИРАНА ОЦЕНКА В ДЪРЖАВИТЕ СЪС СРЕДНИ ДОХОДИ</a:t>
              </a:r>
              <a:endParaRPr lang="en-GB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89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Възможен изход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bg-BG" dirty="0" smtClean="0"/>
              <a:t>ясно ръководство за реимбурсиране</a:t>
            </a:r>
            <a:endParaRPr lang="en-GB" dirty="0"/>
          </a:p>
        </p:txBody>
      </p:sp>
      <p:sp>
        <p:nvSpPr>
          <p:cNvPr id="8" name="Szövegdoboz 7"/>
          <p:cNvSpPr txBox="1"/>
          <p:nvPr/>
        </p:nvSpPr>
        <p:spPr>
          <a:xfrm>
            <a:off x="129587" y="1196752"/>
            <a:ext cx="430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Оценъчна таблица</a:t>
            </a:r>
            <a:r>
              <a:rPr lang="hu-HU" dirty="0" smtClean="0"/>
              <a:t> &amp; </a:t>
            </a:r>
            <a:r>
              <a:rPr lang="bg-BG" dirty="0" smtClean="0"/>
              <a:t>ранжиране</a:t>
            </a:r>
            <a:endParaRPr lang="en-US" dirty="0"/>
          </a:p>
        </p:txBody>
      </p:sp>
      <p:sp>
        <p:nvSpPr>
          <p:cNvPr id="9" name="Jobbra nyíl 8"/>
          <p:cNvSpPr/>
          <p:nvPr/>
        </p:nvSpPr>
        <p:spPr bwMode="auto">
          <a:xfrm>
            <a:off x="4376936" y="2924944"/>
            <a:ext cx="576064" cy="158417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162836" y="1124744"/>
            <a:ext cx="1309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Решения</a:t>
            </a:r>
            <a:endParaRPr lang="en-US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08073"/>
              </p:ext>
            </p:extLst>
          </p:nvPr>
        </p:nvGraphicFramePr>
        <p:xfrm>
          <a:off x="5127390" y="2770232"/>
          <a:ext cx="462705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802"/>
                <a:gridCol w="30732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Категория</a:t>
                      </a:r>
                      <a:endParaRPr lang="en-US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Решение за регистрация</a:t>
                      </a:r>
                      <a:endParaRPr lang="en-US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Група</a:t>
                      </a:r>
                      <a:r>
                        <a:rPr lang="hu-HU" dirty="0" smtClean="0"/>
                        <a:t> 1</a:t>
                      </a:r>
                      <a:endParaRPr lang="en-US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Безусловно реимбурсиране </a:t>
                      </a:r>
                      <a:endParaRPr lang="en-US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Група</a:t>
                      </a:r>
                      <a:r>
                        <a:rPr lang="hu-HU" dirty="0" smtClean="0"/>
                        <a:t> 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Ограничено реимбурсиране </a:t>
                      </a:r>
                      <a:r>
                        <a:rPr lang="hu-HU" dirty="0" smtClean="0"/>
                        <a:t>(</a:t>
                      </a:r>
                      <a:r>
                        <a:rPr lang="bg-BG" dirty="0" smtClean="0"/>
                        <a:t>напр.</a:t>
                      </a:r>
                      <a:r>
                        <a:rPr lang="hu-HU" dirty="0" smtClean="0"/>
                        <a:t> </a:t>
                      </a:r>
                      <a:r>
                        <a:rPr lang="bg-BG" dirty="0" smtClean="0"/>
                        <a:t>Планиран</a:t>
                      </a:r>
                      <a:r>
                        <a:rPr lang="bg-BG" baseline="0" dirty="0" smtClean="0"/>
                        <a:t> повторен преглед</a:t>
                      </a:r>
                      <a:r>
                        <a:rPr lang="en-US" baseline="0" dirty="0" smtClean="0"/>
                        <a:t>;</a:t>
                      </a:r>
                      <a:r>
                        <a:rPr lang="bg-BG" baseline="0" dirty="0" smtClean="0"/>
                        <a:t> гаранции за резултати</a:t>
                      </a:r>
                      <a:r>
                        <a:rPr lang="hu-HU" baseline="0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Група</a:t>
                      </a:r>
                      <a:r>
                        <a:rPr lang="hu-HU" dirty="0" smtClean="0"/>
                        <a:t> 3</a:t>
                      </a:r>
                      <a:endParaRPr lang="en-US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Не подлежи на реимбурсиране</a:t>
                      </a:r>
                      <a:endParaRPr lang="en-US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84" y="1524854"/>
            <a:ext cx="4187825" cy="485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2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215280"/>
            <a:ext cx="7848600" cy="6214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9688" rIns="0" bIns="39688" numCol="1" anchor="b" anchorCtr="0" compatLnSpc="1">
            <a:prstTxWarp prst="textNoShape">
              <a:avLst/>
            </a:prstTxWarp>
          </a:bodyPr>
          <a:lstStyle/>
          <a:p>
            <a:r>
              <a:rPr lang="hu-HU" smtClean="0"/>
              <a:t>Conclusions</a:t>
            </a:r>
            <a:endParaRPr lang="en-GB" dirty="0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416496" y="1772816"/>
            <a:ext cx="9145016" cy="1008112"/>
            <a:chOff x="560512" y="1412776"/>
            <a:chExt cx="9145016" cy="1008112"/>
          </a:xfrm>
        </p:grpSpPr>
        <p:sp>
          <p:nvSpPr>
            <p:cNvPr id="4" name="Lekerekített téglalap 3"/>
            <p:cNvSpPr/>
            <p:nvPr/>
          </p:nvSpPr>
          <p:spPr bwMode="auto">
            <a:xfrm>
              <a:off x="1424608" y="1412776"/>
              <a:ext cx="8280920" cy="1008112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5725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Има значителни разлики в </a:t>
              </a:r>
              <a:r>
                <a:rPr kumimoji="0" lang="hu-HU" sz="2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HTA </a:t>
              </a:r>
              <a:r>
                <a:rPr kumimoji="0" lang="bg-BG" sz="2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системите</a:t>
              </a:r>
              <a:r>
                <a:rPr lang="hu-HU" dirty="0" smtClean="0"/>
                <a:t>,                                             </a:t>
              </a:r>
              <a:r>
                <a:rPr lang="bg-BG" dirty="0" smtClean="0"/>
                <a:t>но има ясна тенденция в балансираната оценка</a:t>
              </a:r>
              <a:r>
                <a:rPr lang="hu-HU" dirty="0" smtClean="0"/>
                <a:t>.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Jobbra nyíl 7"/>
            <p:cNvSpPr/>
            <p:nvPr/>
          </p:nvSpPr>
          <p:spPr bwMode="auto">
            <a:xfrm>
              <a:off x="560512" y="1628800"/>
              <a:ext cx="576064" cy="504056"/>
            </a:xfrm>
            <a:prstGeom prst="rightArrow">
              <a:avLst/>
            </a:prstGeom>
            <a:solidFill>
              <a:srgbClr val="0066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5725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416496" y="3212976"/>
            <a:ext cx="9145016" cy="1008112"/>
            <a:chOff x="560512" y="2636912"/>
            <a:chExt cx="9145016" cy="1008112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1424608" y="2636912"/>
              <a:ext cx="8280920" cy="1008112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5725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Икономическата оценка не вонаги е</a:t>
              </a:r>
              <a:r>
                <a:rPr kumimoji="0" lang="bg-BG" sz="2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най-доброто решение в страни със средни доходи</a:t>
              </a:r>
              <a:r>
                <a:rPr kumimoji="0" lang="hu-HU" sz="2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.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Jobbra nyíl 8"/>
            <p:cNvSpPr/>
            <p:nvPr/>
          </p:nvSpPr>
          <p:spPr bwMode="auto">
            <a:xfrm>
              <a:off x="560512" y="2852936"/>
              <a:ext cx="576064" cy="504056"/>
            </a:xfrm>
            <a:prstGeom prst="rightArrow">
              <a:avLst/>
            </a:prstGeom>
            <a:solidFill>
              <a:srgbClr val="0066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5725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4" name="Csoportba foglalás 13"/>
          <p:cNvGrpSpPr/>
          <p:nvPr/>
        </p:nvGrpSpPr>
        <p:grpSpPr>
          <a:xfrm>
            <a:off x="416496" y="4653136"/>
            <a:ext cx="9145016" cy="1008112"/>
            <a:chOff x="560512" y="3861048"/>
            <a:chExt cx="9145016" cy="1008112"/>
          </a:xfrm>
        </p:grpSpPr>
        <p:sp>
          <p:nvSpPr>
            <p:cNvPr id="6" name="Lekerekített téglalap 5"/>
            <p:cNvSpPr/>
            <p:nvPr/>
          </p:nvSpPr>
          <p:spPr bwMode="auto">
            <a:xfrm>
              <a:off x="1424608" y="3861048"/>
              <a:ext cx="8280920" cy="1008112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5725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bg-BG" dirty="0" smtClean="0"/>
                <a:t>При разработване на системата</a:t>
              </a:r>
              <a:r>
                <a:rPr lang="hu-HU" dirty="0" smtClean="0"/>
                <a:t>, </a:t>
              </a:r>
              <a:r>
                <a:rPr lang="bg-BG" dirty="0" smtClean="0"/>
                <a:t>са важни и логиката и процеса</a:t>
              </a:r>
              <a:r>
                <a:rPr lang="hu-HU" dirty="0" smtClean="0"/>
                <a:t>.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Jobbra nyíl 9"/>
            <p:cNvSpPr/>
            <p:nvPr/>
          </p:nvSpPr>
          <p:spPr bwMode="auto">
            <a:xfrm>
              <a:off x="560512" y="4149080"/>
              <a:ext cx="576064" cy="504056"/>
            </a:xfrm>
            <a:prstGeom prst="rightArrow">
              <a:avLst/>
            </a:prstGeom>
            <a:solidFill>
              <a:srgbClr val="0066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512" tIns="180000" rIns="36512" bIns="18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5725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056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476250"/>
            <a:ext cx="9361487" cy="401638"/>
          </a:xfrm>
        </p:spPr>
        <p:txBody>
          <a:bodyPr/>
          <a:lstStyle/>
          <a:p>
            <a:r>
              <a:rPr lang="bg-BG" dirty="0" smtClean="0"/>
              <a:t>Някои ключови моменти на фармацевтичния пазар</a:t>
            </a:r>
            <a:r>
              <a:rPr lang="hu-HU" dirty="0" smtClean="0"/>
              <a:t>–</a:t>
            </a:r>
            <a:br>
              <a:rPr lang="hu-HU" dirty="0" smtClean="0"/>
            </a:br>
            <a:r>
              <a:rPr lang="bg-BG" dirty="0" smtClean="0"/>
              <a:t>нови членове на ЕС</a:t>
            </a:r>
            <a:endParaRPr lang="en-GB" dirty="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06825" y="2913063"/>
            <a:ext cx="2295525" cy="1784350"/>
          </a:xfrm>
          <a:prstGeom prst="rect">
            <a:avLst/>
          </a:prstGeom>
          <a:solidFill>
            <a:srgbClr val="0066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78263" y="3667125"/>
            <a:ext cx="2152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857250">
              <a:spcBef>
                <a:spcPct val="40000"/>
              </a:spcBef>
            </a:pPr>
            <a:r>
              <a:rPr lang="bg-BG" dirty="0" smtClean="0">
                <a:solidFill>
                  <a:schemeClr val="bg1"/>
                </a:solidFill>
              </a:rPr>
              <a:t>Страни със средни доходи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214438" y="2913063"/>
            <a:ext cx="2633662" cy="2028105"/>
          </a:xfrm>
          <a:prstGeom prst="rightArrowCallout">
            <a:avLst>
              <a:gd name="adj1" fmla="val 31731"/>
              <a:gd name="adj2" fmla="val 25000"/>
              <a:gd name="adj3" fmla="val 13054"/>
              <a:gd name="adj4" fmla="val 87412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316038" y="2924944"/>
            <a:ext cx="2152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588" lvl="1" defTabSz="857250">
              <a:spcBef>
                <a:spcPct val="40000"/>
              </a:spcBef>
            </a:pPr>
            <a:r>
              <a:rPr lang="hu-HU" dirty="0"/>
              <a:t>4. </a:t>
            </a:r>
            <a:r>
              <a:rPr lang="bg-BG" dirty="0" smtClean="0"/>
              <a:t>Проблеми с оценката на ползите от новите лекарства</a:t>
            </a:r>
            <a:endParaRPr lang="hu-HU" dirty="0"/>
          </a:p>
          <a:p>
            <a:pPr marL="1588" lvl="1" defTabSz="857250">
              <a:spcBef>
                <a:spcPct val="40000"/>
              </a:spcBef>
            </a:pPr>
            <a:r>
              <a:rPr lang="hu-HU" dirty="0"/>
              <a:t>(HTA)</a:t>
            </a:r>
            <a:endParaRPr lang="de-DE" dirty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flipH="1">
            <a:off x="6065838" y="2913063"/>
            <a:ext cx="2633662" cy="1785937"/>
          </a:xfrm>
          <a:prstGeom prst="rightArrowCallout">
            <a:avLst>
              <a:gd name="adj1" fmla="val 31731"/>
              <a:gd name="adj2" fmla="val 25000"/>
              <a:gd name="adj3" fmla="val 13054"/>
              <a:gd name="adj4" fmla="val 874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492875" y="3068960"/>
            <a:ext cx="2152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588" lvl="1" defTabSz="857250">
              <a:spcBef>
                <a:spcPct val="40000"/>
              </a:spcBef>
            </a:pPr>
            <a:r>
              <a:rPr lang="hu-HU" dirty="0"/>
              <a:t>2. </a:t>
            </a:r>
            <a:r>
              <a:rPr lang="bg-BG" dirty="0" smtClean="0"/>
              <a:t>Вариране на цените и на новите лекарства</a:t>
            </a:r>
            <a:endParaRPr lang="de-DE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 rot="5400000" flipH="1">
            <a:off x="4121944" y="4310856"/>
            <a:ext cx="1665288" cy="2295525"/>
          </a:xfrm>
          <a:prstGeom prst="rightArrowCallout">
            <a:avLst>
              <a:gd name="adj1" fmla="val 38712"/>
              <a:gd name="adj2" fmla="val 28986"/>
              <a:gd name="adj3" fmla="val 14875"/>
              <a:gd name="adj4" fmla="val 786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903663" y="5241925"/>
            <a:ext cx="2152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588" lvl="1" defTabSz="857250">
              <a:spcBef>
                <a:spcPct val="40000"/>
              </a:spcBef>
            </a:pPr>
            <a:r>
              <a:rPr lang="hu-HU" dirty="0"/>
              <a:t>3. </a:t>
            </a:r>
            <a:r>
              <a:rPr lang="bg-BG" dirty="0" smtClean="0"/>
              <a:t>Ограничено реимбурсиране</a:t>
            </a:r>
            <a:endParaRPr lang="de-DE" dirty="0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-5400000" flipH="1" flipV="1">
            <a:off x="4121944" y="996156"/>
            <a:ext cx="1665288" cy="2295525"/>
          </a:xfrm>
          <a:prstGeom prst="rightArrowCallout">
            <a:avLst>
              <a:gd name="adj1" fmla="val 38712"/>
              <a:gd name="adj2" fmla="val 28986"/>
              <a:gd name="adj3" fmla="val 14875"/>
              <a:gd name="adj4" fmla="val 786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903663" y="1340768"/>
            <a:ext cx="2152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588" lvl="1" defTabSz="857250">
              <a:spcBef>
                <a:spcPct val="40000"/>
              </a:spcBef>
            </a:pPr>
            <a:r>
              <a:rPr lang="hu-HU" dirty="0"/>
              <a:t>1. </a:t>
            </a:r>
            <a:r>
              <a:rPr lang="bg-BG" dirty="0" smtClean="0"/>
              <a:t>Структура на процеса на вземане на решение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21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476250"/>
            <a:ext cx="9361487" cy="401638"/>
          </a:xfrm>
        </p:spPr>
        <p:txBody>
          <a:bodyPr/>
          <a:lstStyle/>
          <a:p>
            <a:r>
              <a:rPr lang="bg-BG" dirty="0" smtClean="0"/>
              <a:t>Защо искаме да оценим ползата от новите лекарства</a:t>
            </a:r>
            <a:r>
              <a:rPr lang="hu-HU" dirty="0" smtClean="0"/>
              <a:t>?</a:t>
            </a:r>
            <a:endParaRPr lang="en-GB" dirty="0" smtClean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217488" y="1504950"/>
            <a:ext cx="4664075" cy="4440238"/>
            <a:chOff x="217488" y="1504950"/>
            <a:chExt cx="4664075" cy="4440238"/>
          </a:xfrm>
        </p:grpSpPr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217488" y="1504950"/>
              <a:ext cx="4664075" cy="4440238"/>
            </a:xfrm>
            <a:prstGeom prst="homePlate">
              <a:avLst>
                <a:gd name="adj" fmla="val 1322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endParaRPr lang="en-GB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220663" y="1504950"/>
              <a:ext cx="4325937" cy="962025"/>
            </a:xfrm>
            <a:custGeom>
              <a:avLst/>
              <a:gdLst>
                <a:gd name="T0" fmla="*/ 4325937 w 2725"/>
                <a:gd name="T1" fmla="*/ 962025 h 606"/>
                <a:gd name="T2" fmla="*/ 4073525 w 2725"/>
                <a:gd name="T3" fmla="*/ 0 h 606"/>
                <a:gd name="T4" fmla="*/ 0 w 2725"/>
                <a:gd name="T5" fmla="*/ 0 h 606"/>
                <a:gd name="T6" fmla="*/ 0 w 2725"/>
                <a:gd name="T7" fmla="*/ 962025 h 606"/>
                <a:gd name="T8" fmla="*/ 4325937 w 2725"/>
                <a:gd name="T9" fmla="*/ 962025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5" h="606">
                  <a:moveTo>
                    <a:pt x="2725" y="606"/>
                  </a:moveTo>
                  <a:lnTo>
                    <a:pt x="2566" y="0"/>
                  </a:lnTo>
                  <a:lnTo>
                    <a:pt x="0" y="0"/>
                  </a:lnTo>
                  <a:lnTo>
                    <a:pt x="0" y="606"/>
                  </a:lnTo>
                  <a:lnTo>
                    <a:pt x="2725" y="606"/>
                  </a:lnTo>
                  <a:close/>
                </a:path>
              </a:pathLst>
            </a:custGeom>
            <a:solidFill>
              <a:srgbClr val="969696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/>
            <a:p>
              <a:endParaRPr lang="en-GB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331788" y="1847850"/>
              <a:ext cx="39274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 defTabSz="857250">
                <a:spcBef>
                  <a:spcPct val="40000"/>
                </a:spcBef>
              </a:pPr>
              <a:r>
                <a:rPr lang="bg-BG" b="1" dirty="0" smtClean="0">
                  <a:solidFill>
                    <a:schemeClr val="bg1"/>
                  </a:solidFill>
                </a:rPr>
                <a:t>ВЕРОЯТНО НЕ ПОРАДИ</a:t>
              </a:r>
              <a:r>
                <a:rPr lang="hu-HU" b="1" dirty="0" smtClean="0">
                  <a:solidFill>
                    <a:schemeClr val="bg1"/>
                  </a:solidFill>
                </a:rPr>
                <a:t>…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331788" y="2578299"/>
              <a:ext cx="39274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noAutofit/>
            </a:bodyPr>
            <a:lstStyle/>
            <a:p>
              <a:pPr marL="365125" lvl="1" indent="-363538" algn="l" defTabSz="857250">
                <a:spcBef>
                  <a:spcPts val="600"/>
                </a:spcBef>
                <a:buFont typeface="Wingdings" pitchFamily="2" charset="2"/>
                <a:buChar char="n"/>
              </a:pPr>
              <a:r>
                <a:rPr lang="hu-HU" dirty="0" smtClean="0"/>
                <a:t>HTA </a:t>
              </a:r>
              <a:r>
                <a:rPr lang="bg-BG" dirty="0" smtClean="0"/>
                <a:t>има силно акадимечно значение</a:t>
              </a:r>
              <a:endParaRPr lang="hu-HU" dirty="0" smtClean="0"/>
            </a:p>
            <a:p>
              <a:pPr marL="365125" lvl="1" indent="-363538" algn="l" defTabSz="857250">
                <a:spcBef>
                  <a:spcPts val="600"/>
                </a:spcBef>
                <a:buFont typeface="Wingdings" pitchFamily="2" charset="2"/>
                <a:buChar char="n"/>
              </a:pPr>
              <a:r>
                <a:rPr lang="bg-BG" dirty="0" smtClean="0"/>
                <a:t>Учените и консултантите я описват като неотменима</a:t>
              </a:r>
              <a:endParaRPr lang="hu-HU" dirty="0" smtClean="0"/>
            </a:p>
            <a:p>
              <a:pPr marL="365125" lvl="1" indent="-363538" algn="l" defTabSz="857250">
                <a:spcBef>
                  <a:spcPts val="600"/>
                </a:spcBef>
                <a:buFont typeface="Wingdings" pitchFamily="2" charset="2"/>
                <a:buChar char="n"/>
              </a:pPr>
              <a:r>
                <a:rPr lang="bg-BG" dirty="0" smtClean="0"/>
                <a:t>Международните организации я налагат </a:t>
              </a:r>
              <a:endParaRPr lang="hu-HU" dirty="0" smtClean="0"/>
            </a:p>
            <a:p>
              <a:pPr marL="365125" lvl="1" indent="-363538" algn="l" defTabSz="857250">
                <a:spcBef>
                  <a:spcPts val="600"/>
                </a:spcBef>
                <a:buFont typeface="Wingdings" pitchFamily="2" charset="2"/>
                <a:buChar char="n"/>
              </a:pPr>
              <a:r>
                <a:rPr lang="bg-BG" dirty="0" smtClean="0"/>
                <a:t>Звучи интересно</a:t>
              </a:r>
              <a:endParaRPr lang="hu-HU" dirty="0" smtClean="0"/>
            </a:p>
            <a:p>
              <a:pPr marL="365125" lvl="1" indent="-363538" algn="l" defTabSz="857250">
                <a:spcBef>
                  <a:spcPts val="600"/>
                </a:spcBef>
                <a:buFont typeface="Wingdings" pitchFamily="2" charset="2"/>
                <a:buChar char="n"/>
              </a:pPr>
              <a:r>
                <a:rPr lang="hu-HU" dirty="0" smtClean="0"/>
                <a:t>…</a:t>
              </a:r>
              <a:endParaRPr lang="hu-HU" dirty="0"/>
            </a:p>
          </p:txBody>
        </p:sp>
      </p:grpSp>
      <p:grpSp>
        <p:nvGrpSpPr>
          <p:cNvPr id="23" name="Group 9"/>
          <p:cNvGrpSpPr>
            <a:grpSpLocks/>
          </p:cNvGrpSpPr>
          <p:nvPr/>
        </p:nvGrpSpPr>
        <p:grpSpPr bwMode="auto">
          <a:xfrm>
            <a:off x="849143" y="2774230"/>
            <a:ext cx="2327002" cy="2088232"/>
            <a:chOff x="1117" y="1342"/>
            <a:chExt cx="2260" cy="2366"/>
          </a:xfrm>
        </p:grpSpPr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1117" y="1342"/>
              <a:ext cx="2260" cy="2315"/>
            </a:xfrm>
            <a:custGeom>
              <a:avLst/>
              <a:gdLst>
                <a:gd name="T0" fmla="*/ 30 w 2260"/>
                <a:gd name="T1" fmla="*/ 181 h 2315"/>
                <a:gd name="T2" fmla="*/ 743 w 2260"/>
                <a:gd name="T3" fmla="*/ 1186 h 2315"/>
                <a:gd name="T4" fmla="*/ 1838 w 2260"/>
                <a:gd name="T5" fmla="*/ 2154 h 2315"/>
                <a:gd name="T6" fmla="*/ 1935 w 2260"/>
                <a:gd name="T7" fmla="*/ 2064 h 2315"/>
                <a:gd name="T8" fmla="*/ 2025 w 2260"/>
                <a:gd name="T9" fmla="*/ 2079 h 2315"/>
                <a:gd name="T10" fmla="*/ 2100 w 2260"/>
                <a:gd name="T11" fmla="*/ 2004 h 2315"/>
                <a:gd name="T12" fmla="*/ 2228 w 2260"/>
                <a:gd name="T13" fmla="*/ 1989 h 2315"/>
                <a:gd name="T14" fmla="*/ 2220 w 2260"/>
                <a:gd name="T15" fmla="*/ 1936 h 2315"/>
                <a:gd name="T16" fmla="*/ 1125 w 2260"/>
                <a:gd name="T17" fmla="*/ 1044 h 2315"/>
                <a:gd name="T18" fmla="*/ 540 w 2260"/>
                <a:gd name="T19" fmla="*/ 346 h 2315"/>
                <a:gd name="T20" fmla="*/ 360 w 2260"/>
                <a:gd name="T21" fmla="*/ 24 h 2315"/>
                <a:gd name="T22" fmla="*/ 315 w 2260"/>
                <a:gd name="T23" fmla="*/ 16 h 2315"/>
                <a:gd name="T24" fmla="*/ 263 w 2260"/>
                <a:gd name="T25" fmla="*/ 76 h 2315"/>
                <a:gd name="T26" fmla="*/ 270 w 2260"/>
                <a:gd name="T27" fmla="*/ 159 h 2315"/>
                <a:gd name="T28" fmla="*/ 195 w 2260"/>
                <a:gd name="T29" fmla="*/ 144 h 2315"/>
                <a:gd name="T30" fmla="*/ 143 w 2260"/>
                <a:gd name="T31" fmla="*/ 204 h 2315"/>
                <a:gd name="T32" fmla="*/ 30 w 2260"/>
                <a:gd name="T33" fmla="*/ 181 h 23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60" h="2315">
                  <a:moveTo>
                    <a:pt x="30" y="181"/>
                  </a:moveTo>
                  <a:cubicBezTo>
                    <a:pt x="0" y="361"/>
                    <a:pt x="442" y="857"/>
                    <a:pt x="743" y="1186"/>
                  </a:cubicBezTo>
                  <a:cubicBezTo>
                    <a:pt x="1044" y="1515"/>
                    <a:pt x="1639" y="2008"/>
                    <a:pt x="1838" y="2154"/>
                  </a:cubicBezTo>
                  <a:cubicBezTo>
                    <a:pt x="2051" y="2315"/>
                    <a:pt x="1875" y="2084"/>
                    <a:pt x="1935" y="2064"/>
                  </a:cubicBezTo>
                  <a:cubicBezTo>
                    <a:pt x="1966" y="2052"/>
                    <a:pt x="1998" y="2089"/>
                    <a:pt x="2025" y="2079"/>
                  </a:cubicBezTo>
                  <a:cubicBezTo>
                    <a:pt x="2052" y="2069"/>
                    <a:pt x="2066" y="2019"/>
                    <a:pt x="2100" y="2004"/>
                  </a:cubicBezTo>
                  <a:cubicBezTo>
                    <a:pt x="2116" y="1995"/>
                    <a:pt x="2228" y="1989"/>
                    <a:pt x="2228" y="1989"/>
                  </a:cubicBezTo>
                  <a:cubicBezTo>
                    <a:pt x="2239" y="1954"/>
                    <a:pt x="2260" y="1950"/>
                    <a:pt x="2220" y="1936"/>
                  </a:cubicBezTo>
                  <a:cubicBezTo>
                    <a:pt x="2010" y="1745"/>
                    <a:pt x="1404" y="1343"/>
                    <a:pt x="1125" y="1044"/>
                  </a:cubicBezTo>
                  <a:cubicBezTo>
                    <a:pt x="845" y="779"/>
                    <a:pt x="639" y="464"/>
                    <a:pt x="540" y="346"/>
                  </a:cubicBezTo>
                  <a:cubicBezTo>
                    <a:pt x="413" y="176"/>
                    <a:pt x="390" y="50"/>
                    <a:pt x="360" y="24"/>
                  </a:cubicBezTo>
                  <a:cubicBezTo>
                    <a:pt x="355" y="33"/>
                    <a:pt x="325" y="13"/>
                    <a:pt x="315" y="16"/>
                  </a:cubicBezTo>
                  <a:cubicBezTo>
                    <a:pt x="284" y="0"/>
                    <a:pt x="296" y="87"/>
                    <a:pt x="263" y="76"/>
                  </a:cubicBezTo>
                  <a:cubicBezTo>
                    <a:pt x="243" y="106"/>
                    <a:pt x="296" y="133"/>
                    <a:pt x="270" y="159"/>
                  </a:cubicBezTo>
                  <a:cubicBezTo>
                    <a:pt x="209" y="220"/>
                    <a:pt x="248" y="152"/>
                    <a:pt x="195" y="144"/>
                  </a:cubicBezTo>
                  <a:cubicBezTo>
                    <a:pt x="171" y="144"/>
                    <a:pt x="170" y="198"/>
                    <a:pt x="143" y="204"/>
                  </a:cubicBezTo>
                  <a:cubicBezTo>
                    <a:pt x="116" y="210"/>
                    <a:pt x="54" y="186"/>
                    <a:pt x="30" y="18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 flipV="1">
              <a:off x="1177" y="1394"/>
              <a:ext cx="1922" cy="2314"/>
            </a:xfrm>
            <a:custGeom>
              <a:avLst/>
              <a:gdLst>
                <a:gd name="T0" fmla="*/ 28 w 2087"/>
                <a:gd name="T1" fmla="*/ 223 h 2502"/>
                <a:gd name="T2" fmla="*/ 525 w 2087"/>
                <a:gd name="T3" fmla="*/ 1270 h 2502"/>
                <a:gd name="T4" fmla="*/ 1533 w 2087"/>
                <a:gd name="T5" fmla="*/ 2165 h 2502"/>
                <a:gd name="T6" fmla="*/ 1623 w 2087"/>
                <a:gd name="T7" fmla="*/ 2082 h 2502"/>
                <a:gd name="T8" fmla="*/ 1706 w 2087"/>
                <a:gd name="T9" fmla="*/ 2096 h 2502"/>
                <a:gd name="T10" fmla="*/ 1775 w 2087"/>
                <a:gd name="T11" fmla="*/ 2026 h 2502"/>
                <a:gd name="T12" fmla="*/ 1893 w 2087"/>
                <a:gd name="T13" fmla="*/ 2012 h 2502"/>
                <a:gd name="T14" fmla="*/ 1885 w 2087"/>
                <a:gd name="T15" fmla="*/ 1963 h 2502"/>
                <a:gd name="T16" fmla="*/ 407 w 2087"/>
                <a:gd name="T17" fmla="*/ 251 h 2502"/>
                <a:gd name="T18" fmla="*/ 352 w 2087"/>
                <a:gd name="T19" fmla="*/ 63 h 2502"/>
                <a:gd name="T20" fmla="*/ 297 w 2087"/>
                <a:gd name="T21" fmla="*/ 105 h 2502"/>
                <a:gd name="T22" fmla="*/ 269 w 2087"/>
                <a:gd name="T23" fmla="*/ 112 h 2502"/>
                <a:gd name="T24" fmla="*/ 180 w 2087"/>
                <a:gd name="T25" fmla="*/ 70 h 2502"/>
                <a:gd name="T26" fmla="*/ 138 w 2087"/>
                <a:gd name="T27" fmla="*/ 160 h 2502"/>
                <a:gd name="T28" fmla="*/ 48 w 2087"/>
                <a:gd name="T29" fmla="*/ 188 h 2502"/>
                <a:gd name="T30" fmla="*/ 28 w 2087"/>
                <a:gd name="T31" fmla="*/ 223 h 25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87" h="2502">
                  <a:moveTo>
                    <a:pt x="30" y="241"/>
                  </a:moveTo>
                  <a:cubicBezTo>
                    <a:pt x="0" y="421"/>
                    <a:pt x="297" y="1023"/>
                    <a:pt x="570" y="1373"/>
                  </a:cubicBezTo>
                  <a:cubicBezTo>
                    <a:pt x="843" y="1723"/>
                    <a:pt x="1466" y="2195"/>
                    <a:pt x="1665" y="2341"/>
                  </a:cubicBezTo>
                  <a:cubicBezTo>
                    <a:pt x="1878" y="2502"/>
                    <a:pt x="1702" y="2271"/>
                    <a:pt x="1762" y="2251"/>
                  </a:cubicBezTo>
                  <a:cubicBezTo>
                    <a:pt x="1793" y="2239"/>
                    <a:pt x="1825" y="2276"/>
                    <a:pt x="1852" y="2266"/>
                  </a:cubicBezTo>
                  <a:cubicBezTo>
                    <a:pt x="1879" y="2256"/>
                    <a:pt x="1893" y="2206"/>
                    <a:pt x="1927" y="2191"/>
                  </a:cubicBezTo>
                  <a:cubicBezTo>
                    <a:pt x="1943" y="2182"/>
                    <a:pt x="2055" y="2176"/>
                    <a:pt x="2055" y="2176"/>
                  </a:cubicBezTo>
                  <a:cubicBezTo>
                    <a:pt x="2066" y="2141"/>
                    <a:pt x="2087" y="2137"/>
                    <a:pt x="2047" y="2123"/>
                  </a:cubicBezTo>
                  <a:cubicBezTo>
                    <a:pt x="1778" y="1806"/>
                    <a:pt x="682" y="1298"/>
                    <a:pt x="442" y="271"/>
                  </a:cubicBezTo>
                  <a:cubicBezTo>
                    <a:pt x="427" y="204"/>
                    <a:pt x="420" y="126"/>
                    <a:pt x="382" y="68"/>
                  </a:cubicBezTo>
                  <a:cubicBezTo>
                    <a:pt x="360" y="0"/>
                    <a:pt x="330" y="97"/>
                    <a:pt x="322" y="113"/>
                  </a:cubicBezTo>
                  <a:cubicBezTo>
                    <a:pt x="317" y="122"/>
                    <a:pt x="302" y="118"/>
                    <a:pt x="292" y="121"/>
                  </a:cubicBezTo>
                  <a:cubicBezTo>
                    <a:pt x="261" y="105"/>
                    <a:pt x="228" y="87"/>
                    <a:pt x="195" y="76"/>
                  </a:cubicBezTo>
                  <a:cubicBezTo>
                    <a:pt x="175" y="106"/>
                    <a:pt x="176" y="147"/>
                    <a:pt x="150" y="173"/>
                  </a:cubicBezTo>
                  <a:cubicBezTo>
                    <a:pt x="89" y="234"/>
                    <a:pt x="156" y="151"/>
                    <a:pt x="52" y="203"/>
                  </a:cubicBezTo>
                  <a:cubicBezTo>
                    <a:pt x="39" y="210"/>
                    <a:pt x="37" y="228"/>
                    <a:pt x="30" y="24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GB"/>
            </a:p>
          </p:txBody>
        </p:sp>
      </p:grpSp>
      <p:grpSp>
        <p:nvGrpSpPr>
          <p:cNvPr id="4" name="Csoportba foglalás 3"/>
          <p:cNvGrpSpPr/>
          <p:nvPr/>
        </p:nvGrpSpPr>
        <p:grpSpPr>
          <a:xfrm>
            <a:off x="5010150" y="1504950"/>
            <a:ext cx="4667250" cy="4440238"/>
            <a:chOff x="5010150" y="1504950"/>
            <a:chExt cx="4667250" cy="4440238"/>
          </a:xfrm>
        </p:grpSpPr>
        <p:sp>
          <p:nvSpPr>
            <p:cNvPr id="13" name="AutoShape 3"/>
            <p:cNvSpPr>
              <a:spLocks noChangeArrowheads="1"/>
            </p:cNvSpPr>
            <p:nvPr/>
          </p:nvSpPr>
          <p:spPr bwMode="auto">
            <a:xfrm flipH="1">
              <a:off x="5010150" y="1504950"/>
              <a:ext cx="4664075" cy="4440238"/>
            </a:xfrm>
            <a:prstGeom prst="homePlate">
              <a:avLst>
                <a:gd name="adj" fmla="val 1322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endParaRPr lang="en-GB"/>
            </a:p>
          </p:txBody>
        </p:sp>
        <p:grpSp>
          <p:nvGrpSpPr>
            <p:cNvPr id="3" name="Csoportba foglalás 2"/>
            <p:cNvGrpSpPr/>
            <p:nvPr/>
          </p:nvGrpSpPr>
          <p:grpSpPr>
            <a:xfrm>
              <a:off x="5346700" y="1504950"/>
              <a:ext cx="4330700" cy="1406599"/>
              <a:chOff x="5346700" y="1504950"/>
              <a:chExt cx="4330700" cy="1406599"/>
            </a:xfrm>
          </p:grpSpPr>
          <p:sp>
            <p:nvSpPr>
              <p:cNvPr id="14" name="Freeform 4"/>
              <p:cNvSpPr>
                <a:spLocks/>
              </p:cNvSpPr>
              <p:nvPr/>
            </p:nvSpPr>
            <p:spPr bwMode="auto">
              <a:xfrm flipH="1">
                <a:off x="5346700" y="1504950"/>
                <a:ext cx="4325938" cy="962025"/>
              </a:xfrm>
              <a:custGeom>
                <a:avLst/>
                <a:gdLst>
                  <a:gd name="T0" fmla="*/ 4325938 w 2725"/>
                  <a:gd name="T1" fmla="*/ 962025 h 606"/>
                  <a:gd name="T2" fmla="*/ 4073525 w 2725"/>
                  <a:gd name="T3" fmla="*/ 0 h 606"/>
                  <a:gd name="T4" fmla="*/ 0 w 2725"/>
                  <a:gd name="T5" fmla="*/ 0 h 606"/>
                  <a:gd name="T6" fmla="*/ 0 w 2725"/>
                  <a:gd name="T7" fmla="*/ 962025 h 606"/>
                  <a:gd name="T8" fmla="*/ 4325938 w 2725"/>
                  <a:gd name="T9" fmla="*/ 962025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25" h="606">
                    <a:moveTo>
                      <a:pt x="2725" y="606"/>
                    </a:moveTo>
                    <a:lnTo>
                      <a:pt x="2566" y="0"/>
                    </a:lnTo>
                    <a:lnTo>
                      <a:pt x="0" y="0"/>
                    </a:lnTo>
                    <a:lnTo>
                      <a:pt x="0" y="606"/>
                    </a:lnTo>
                    <a:lnTo>
                      <a:pt x="2725" y="606"/>
                    </a:lnTo>
                    <a:close/>
                  </a:path>
                </a:pathLst>
              </a:custGeom>
              <a:solidFill>
                <a:srgbClr val="006666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square" lIns="0" tIns="0" rIns="0" bIns="0" anchor="ctr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5749925" y="1847850"/>
                <a:ext cx="3927475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noAutofit/>
              </a:bodyPr>
              <a:lstStyle/>
              <a:p>
                <a:pPr defTabSz="857250">
                  <a:spcBef>
                    <a:spcPct val="40000"/>
                  </a:spcBef>
                </a:pPr>
                <a:r>
                  <a:rPr lang="bg-BG" b="1" dirty="0" smtClean="0">
                    <a:solidFill>
                      <a:schemeClr val="bg1"/>
                    </a:solidFill>
                  </a:rPr>
                  <a:t>ВЕРОЯТНО ПОРАДИ</a:t>
                </a:r>
                <a:r>
                  <a:rPr lang="hu-HU" b="1" dirty="0" smtClean="0">
                    <a:solidFill>
                      <a:schemeClr val="bg1"/>
                    </a:solidFill>
                  </a:rPr>
                  <a:t>…</a:t>
                </a:r>
                <a:endParaRPr lang="hu-H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5673080" y="2636912"/>
                <a:ext cx="3927475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365125" lvl="1" indent="-363538" algn="l" defTabSz="857250">
                  <a:spcBef>
                    <a:spcPct val="40000"/>
                  </a:spcBef>
                  <a:buFont typeface="Wingdings" pitchFamily="2" charset="2"/>
                  <a:buChar char="n"/>
                </a:pPr>
                <a:r>
                  <a:rPr lang="bg-BG" dirty="0" smtClean="0"/>
                  <a:t>Искаме да повишим прозрачността на решенията</a:t>
                </a:r>
                <a:r>
                  <a:rPr lang="hu-HU" dirty="0" smtClean="0"/>
                  <a:t> </a:t>
                </a:r>
                <a:r>
                  <a:rPr lang="bg-BG" dirty="0" smtClean="0"/>
                  <a:t>и разходите</a:t>
                </a:r>
                <a:endParaRPr lang="hu-HU" dirty="0" smtClean="0"/>
              </a:p>
              <a:p>
                <a:pPr marL="365125" lvl="1" indent="-363538" algn="l" defTabSz="857250">
                  <a:spcBef>
                    <a:spcPct val="40000"/>
                  </a:spcBef>
                  <a:buFont typeface="Wingdings" pitchFamily="2" charset="2"/>
                  <a:buChar char="n"/>
                </a:pPr>
                <a:r>
                  <a:rPr lang="bg-BG" dirty="0" smtClean="0"/>
                  <a:t>Искаме да приоритизираме лекарствата при реимбурсиране</a:t>
                </a:r>
                <a:endParaRPr lang="hu-HU" dirty="0" smtClean="0"/>
              </a:p>
              <a:p>
                <a:pPr marL="365125" lvl="1" indent="-363538" algn="l" defTabSz="857250">
                  <a:spcBef>
                    <a:spcPct val="40000"/>
                  </a:spcBef>
                  <a:buFont typeface="Wingdings" pitchFamily="2" charset="2"/>
                  <a:buChar char="n"/>
                </a:pPr>
                <a:r>
                  <a:rPr lang="bg-BG" dirty="0" smtClean="0"/>
                  <a:t>Искаме да плащаме за лекарства по-разумно</a:t>
                </a:r>
                <a:endParaRPr lang="en-US" dirty="0" smtClean="0"/>
              </a:p>
              <a:p>
                <a:pPr marL="365125" lvl="1" indent="-363538" algn="l" defTabSz="857250">
                  <a:spcBef>
                    <a:spcPct val="40000"/>
                  </a:spcBef>
                  <a:buFont typeface="Wingdings" pitchFamily="2" charset="2"/>
                  <a:buChar char="n"/>
                </a:pPr>
                <a:r>
                  <a:rPr lang="bg-BG" dirty="0" smtClean="0"/>
                  <a:t>Искаме да подобрим достъпа на пациентите до ново лечение</a:t>
                </a:r>
                <a:endParaRPr lang="hu-HU" dirty="0"/>
              </a:p>
            </p:txBody>
          </p:sp>
        </p:grpSp>
      </p:grpSp>
      <p:grpSp>
        <p:nvGrpSpPr>
          <p:cNvPr id="32" name="Group 22"/>
          <p:cNvGrpSpPr>
            <a:grpSpLocks/>
          </p:cNvGrpSpPr>
          <p:nvPr/>
        </p:nvGrpSpPr>
        <p:grpSpPr bwMode="auto">
          <a:xfrm>
            <a:off x="6294412" y="3262646"/>
            <a:ext cx="2495054" cy="2247066"/>
            <a:chOff x="3823" y="997"/>
            <a:chExt cx="610" cy="566"/>
          </a:xfrm>
        </p:grpSpPr>
        <p:pic>
          <p:nvPicPr>
            <p:cNvPr id="33" name="Picture 2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601" b="24376"/>
            <a:stretch>
              <a:fillRect/>
            </a:stretch>
          </p:blipFill>
          <p:spPr bwMode="auto">
            <a:xfrm>
              <a:off x="3823" y="1009"/>
              <a:ext cx="610" cy="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24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92D05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601" b="24376"/>
            <a:stretch>
              <a:fillRect/>
            </a:stretch>
          </p:blipFill>
          <p:spPr bwMode="auto">
            <a:xfrm>
              <a:off x="3823" y="997"/>
              <a:ext cx="610" cy="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" name="Group 4"/>
          <p:cNvGrpSpPr>
            <a:grpSpLocks/>
          </p:cNvGrpSpPr>
          <p:nvPr/>
        </p:nvGrpSpPr>
        <p:grpSpPr bwMode="auto">
          <a:xfrm>
            <a:off x="4706938" y="1206030"/>
            <a:ext cx="487362" cy="5175298"/>
            <a:chOff x="2837" y="1215"/>
            <a:chExt cx="563" cy="2625"/>
          </a:xfrm>
        </p:grpSpPr>
        <p:sp>
          <p:nvSpPr>
            <p:cNvPr id="36" name="Freeform 5"/>
            <p:cNvSpPr>
              <a:spLocks/>
            </p:cNvSpPr>
            <p:nvPr/>
          </p:nvSpPr>
          <p:spPr bwMode="auto">
            <a:xfrm flipH="1">
              <a:off x="3127" y="1345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37" name="Freeform 6"/>
            <p:cNvSpPr>
              <a:spLocks/>
            </p:cNvSpPr>
            <p:nvPr/>
          </p:nvSpPr>
          <p:spPr bwMode="auto">
            <a:xfrm flipH="1">
              <a:off x="2839" y="1345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 flipH="1">
              <a:off x="2977" y="1215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 flipH="1">
              <a:off x="3262" y="1215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 flipH="1">
              <a:off x="2837" y="1215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 flipH="1">
              <a:off x="3127" y="1609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 flipH="1">
              <a:off x="2839" y="1609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 flipH="1">
              <a:off x="2977" y="1479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 flipH="1">
              <a:off x="3262" y="1479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 flipH="1">
              <a:off x="2837" y="1479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2840" y="1873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3128" y="1873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2990" y="1743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2837" y="1743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3272" y="1743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 flipH="1">
              <a:off x="3127" y="2129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 flipH="1">
              <a:off x="2839" y="2129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 flipH="1">
              <a:off x="2977" y="1999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 flipH="1">
              <a:off x="3262" y="1999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5" name="Freeform 24"/>
            <p:cNvSpPr>
              <a:spLocks/>
            </p:cNvSpPr>
            <p:nvPr/>
          </p:nvSpPr>
          <p:spPr bwMode="auto">
            <a:xfrm flipH="1">
              <a:off x="2837" y="1999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 flipH="1">
              <a:off x="3127" y="2393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 flipH="1">
              <a:off x="2839" y="2393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8" name="Freeform 27"/>
            <p:cNvSpPr>
              <a:spLocks/>
            </p:cNvSpPr>
            <p:nvPr/>
          </p:nvSpPr>
          <p:spPr bwMode="auto">
            <a:xfrm flipH="1">
              <a:off x="2977" y="2263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59" name="Freeform 28"/>
            <p:cNvSpPr>
              <a:spLocks/>
            </p:cNvSpPr>
            <p:nvPr/>
          </p:nvSpPr>
          <p:spPr bwMode="auto">
            <a:xfrm flipH="1">
              <a:off x="3262" y="2263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0" name="Freeform 29"/>
            <p:cNvSpPr>
              <a:spLocks/>
            </p:cNvSpPr>
            <p:nvPr/>
          </p:nvSpPr>
          <p:spPr bwMode="auto">
            <a:xfrm flipH="1">
              <a:off x="2837" y="2263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1" name="Freeform 30"/>
            <p:cNvSpPr>
              <a:spLocks/>
            </p:cNvSpPr>
            <p:nvPr/>
          </p:nvSpPr>
          <p:spPr bwMode="auto">
            <a:xfrm>
              <a:off x="2840" y="2657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2" name="Freeform 31"/>
            <p:cNvSpPr>
              <a:spLocks/>
            </p:cNvSpPr>
            <p:nvPr/>
          </p:nvSpPr>
          <p:spPr bwMode="auto">
            <a:xfrm>
              <a:off x="3128" y="2657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3" name="Freeform 32"/>
            <p:cNvSpPr>
              <a:spLocks/>
            </p:cNvSpPr>
            <p:nvPr/>
          </p:nvSpPr>
          <p:spPr bwMode="auto">
            <a:xfrm>
              <a:off x="2990" y="2527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4" name="Freeform 33"/>
            <p:cNvSpPr>
              <a:spLocks/>
            </p:cNvSpPr>
            <p:nvPr/>
          </p:nvSpPr>
          <p:spPr bwMode="auto">
            <a:xfrm>
              <a:off x="2837" y="2527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5" name="Freeform 34"/>
            <p:cNvSpPr>
              <a:spLocks/>
            </p:cNvSpPr>
            <p:nvPr/>
          </p:nvSpPr>
          <p:spPr bwMode="auto">
            <a:xfrm>
              <a:off x="3272" y="2527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6" name="Freeform 35"/>
            <p:cNvSpPr>
              <a:spLocks/>
            </p:cNvSpPr>
            <p:nvPr/>
          </p:nvSpPr>
          <p:spPr bwMode="auto">
            <a:xfrm flipH="1">
              <a:off x="3127" y="2913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7" name="Freeform 36"/>
            <p:cNvSpPr>
              <a:spLocks/>
            </p:cNvSpPr>
            <p:nvPr/>
          </p:nvSpPr>
          <p:spPr bwMode="auto">
            <a:xfrm flipH="1">
              <a:off x="2839" y="2913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8" name="Freeform 37"/>
            <p:cNvSpPr>
              <a:spLocks/>
            </p:cNvSpPr>
            <p:nvPr/>
          </p:nvSpPr>
          <p:spPr bwMode="auto">
            <a:xfrm flipH="1">
              <a:off x="2977" y="2783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69" name="Freeform 38"/>
            <p:cNvSpPr>
              <a:spLocks/>
            </p:cNvSpPr>
            <p:nvPr/>
          </p:nvSpPr>
          <p:spPr bwMode="auto">
            <a:xfrm flipH="1">
              <a:off x="3262" y="2783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0" name="Freeform 39"/>
            <p:cNvSpPr>
              <a:spLocks/>
            </p:cNvSpPr>
            <p:nvPr/>
          </p:nvSpPr>
          <p:spPr bwMode="auto">
            <a:xfrm flipH="1">
              <a:off x="2837" y="2783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1" name="Freeform 40"/>
            <p:cNvSpPr>
              <a:spLocks/>
            </p:cNvSpPr>
            <p:nvPr/>
          </p:nvSpPr>
          <p:spPr bwMode="auto">
            <a:xfrm flipH="1">
              <a:off x="3127" y="3177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2" name="Freeform 41"/>
            <p:cNvSpPr>
              <a:spLocks/>
            </p:cNvSpPr>
            <p:nvPr/>
          </p:nvSpPr>
          <p:spPr bwMode="auto">
            <a:xfrm flipH="1">
              <a:off x="2839" y="3177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3" name="Freeform 42"/>
            <p:cNvSpPr>
              <a:spLocks/>
            </p:cNvSpPr>
            <p:nvPr/>
          </p:nvSpPr>
          <p:spPr bwMode="auto">
            <a:xfrm flipH="1">
              <a:off x="2977" y="3047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4" name="Freeform 43"/>
            <p:cNvSpPr>
              <a:spLocks/>
            </p:cNvSpPr>
            <p:nvPr/>
          </p:nvSpPr>
          <p:spPr bwMode="auto">
            <a:xfrm flipH="1">
              <a:off x="3262" y="3047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5" name="Freeform 44"/>
            <p:cNvSpPr>
              <a:spLocks/>
            </p:cNvSpPr>
            <p:nvPr/>
          </p:nvSpPr>
          <p:spPr bwMode="auto">
            <a:xfrm flipH="1">
              <a:off x="2837" y="3047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6" name="Freeform 45"/>
            <p:cNvSpPr>
              <a:spLocks/>
            </p:cNvSpPr>
            <p:nvPr/>
          </p:nvSpPr>
          <p:spPr bwMode="auto">
            <a:xfrm flipH="1">
              <a:off x="3127" y="3441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7" name="Freeform 46"/>
            <p:cNvSpPr>
              <a:spLocks/>
            </p:cNvSpPr>
            <p:nvPr/>
          </p:nvSpPr>
          <p:spPr bwMode="auto">
            <a:xfrm flipH="1">
              <a:off x="2839" y="3441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8" name="Freeform 47"/>
            <p:cNvSpPr>
              <a:spLocks/>
            </p:cNvSpPr>
            <p:nvPr/>
          </p:nvSpPr>
          <p:spPr bwMode="auto">
            <a:xfrm flipH="1">
              <a:off x="2977" y="3311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79" name="Freeform 48"/>
            <p:cNvSpPr>
              <a:spLocks/>
            </p:cNvSpPr>
            <p:nvPr/>
          </p:nvSpPr>
          <p:spPr bwMode="auto">
            <a:xfrm flipH="1">
              <a:off x="3262" y="3311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37" y="3311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81" name="Freeform 50"/>
            <p:cNvSpPr>
              <a:spLocks/>
            </p:cNvSpPr>
            <p:nvPr/>
          </p:nvSpPr>
          <p:spPr bwMode="auto">
            <a:xfrm flipH="1">
              <a:off x="3127" y="3705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82" name="Freeform 51"/>
            <p:cNvSpPr>
              <a:spLocks/>
            </p:cNvSpPr>
            <p:nvPr/>
          </p:nvSpPr>
          <p:spPr bwMode="auto">
            <a:xfrm flipH="1">
              <a:off x="2839" y="3705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83" name="Freeform 52"/>
            <p:cNvSpPr>
              <a:spLocks/>
            </p:cNvSpPr>
            <p:nvPr/>
          </p:nvSpPr>
          <p:spPr bwMode="auto">
            <a:xfrm flipH="1">
              <a:off x="2977" y="3575"/>
              <a:ext cx="270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48 w 270"/>
                <a:gd name="T5" fmla="*/ 119 h 135"/>
                <a:gd name="T6" fmla="*/ 90 w 270"/>
                <a:gd name="T7" fmla="*/ 114 h 135"/>
                <a:gd name="T8" fmla="*/ 126 w 270"/>
                <a:gd name="T9" fmla="*/ 119 h 135"/>
                <a:gd name="T10" fmla="*/ 209 w 270"/>
                <a:gd name="T11" fmla="*/ 125 h 135"/>
                <a:gd name="T12" fmla="*/ 257 w 270"/>
                <a:gd name="T13" fmla="*/ 117 h 135"/>
                <a:gd name="T14" fmla="*/ 270 w 270"/>
                <a:gd name="T15" fmla="*/ 123 h 135"/>
                <a:gd name="T16" fmla="*/ 270 w 270"/>
                <a:gd name="T17" fmla="*/ 2 h 135"/>
                <a:gd name="T18" fmla="*/ 236 w 270"/>
                <a:gd name="T19" fmla="*/ 0 h 135"/>
                <a:gd name="T20" fmla="*/ 216 w 270"/>
                <a:gd name="T21" fmla="*/ 6 h 135"/>
                <a:gd name="T22" fmla="*/ 201 w 270"/>
                <a:gd name="T23" fmla="*/ 9 h 135"/>
                <a:gd name="T24" fmla="*/ 162 w 270"/>
                <a:gd name="T25" fmla="*/ 11 h 135"/>
                <a:gd name="T26" fmla="*/ 126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84" name="Freeform 53"/>
            <p:cNvSpPr>
              <a:spLocks/>
            </p:cNvSpPr>
            <p:nvPr/>
          </p:nvSpPr>
          <p:spPr bwMode="auto">
            <a:xfrm flipH="1">
              <a:off x="3262" y="3575"/>
              <a:ext cx="13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5 w 270"/>
                <a:gd name="T5" fmla="*/ 119 h 135"/>
                <a:gd name="T6" fmla="*/ 46 w 270"/>
                <a:gd name="T7" fmla="*/ 114 h 135"/>
                <a:gd name="T8" fmla="*/ 64 w 270"/>
                <a:gd name="T9" fmla="*/ 119 h 135"/>
                <a:gd name="T10" fmla="*/ 107 w 270"/>
                <a:gd name="T11" fmla="*/ 125 h 135"/>
                <a:gd name="T12" fmla="*/ 131 w 270"/>
                <a:gd name="T13" fmla="*/ 117 h 135"/>
                <a:gd name="T14" fmla="*/ 138 w 270"/>
                <a:gd name="T15" fmla="*/ 123 h 135"/>
                <a:gd name="T16" fmla="*/ 138 w 270"/>
                <a:gd name="T17" fmla="*/ 2 h 135"/>
                <a:gd name="T18" fmla="*/ 121 w 270"/>
                <a:gd name="T19" fmla="*/ 0 h 135"/>
                <a:gd name="T20" fmla="*/ 110 w 270"/>
                <a:gd name="T21" fmla="*/ 6 h 135"/>
                <a:gd name="T22" fmla="*/ 103 w 270"/>
                <a:gd name="T23" fmla="*/ 9 h 135"/>
                <a:gd name="T24" fmla="*/ 83 w 270"/>
                <a:gd name="T25" fmla="*/ 11 h 135"/>
                <a:gd name="T26" fmla="*/ 64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  <p:sp>
          <p:nvSpPr>
            <p:cNvPr id="85" name="Freeform 54"/>
            <p:cNvSpPr>
              <a:spLocks/>
            </p:cNvSpPr>
            <p:nvPr/>
          </p:nvSpPr>
          <p:spPr bwMode="auto">
            <a:xfrm flipH="1">
              <a:off x="2837" y="3575"/>
              <a:ext cx="128" cy="135"/>
            </a:xfrm>
            <a:custGeom>
              <a:avLst/>
              <a:gdLst>
                <a:gd name="T0" fmla="*/ 0 w 270"/>
                <a:gd name="T1" fmla="*/ 8 h 135"/>
                <a:gd name="T2" fmla="*/ 0 w 270"/>
                <a:gd name="T3" fmla="*/ 119 h 135"/>
                <a:gd name="T4" fmla="*/ 23 w 270"/>
                <a:gd name="T5" fmla="*/ 119 h 135"/>
                <a:gd name="T6" fmla="*/ 43 w 270"/>
                <a:gd name="T7" fmla="*/ 114 h 135"/>
                <a:gd name="T8" fmla="*/ 60 w 270"/>
                <a:gd name="T9" fmla="*/ 119 h 135"/>
                <a:gd name="T10" fmla="*/ 99 w 270"/>
                <a:gd name="T11" fmla="*/ 125 h 135"/>
                <a:gd name="T12" fmla="*/ 122 w 270"/>
                <a:gd name="T13" fmla="*/ 117 h 135"/>
                <a:gd name="T14" fmla="*/ 128 w 270"/>
                <a:gd name="T15" fmla="*/ 123 h 135"/>
                <a:gd name="T16" fmla="*/ 128 w 270"/>
                <a:gd name="T17" fmla="*/ 2 h 135"/>
                <a:gd name="T18" fmla="*/ 112 w 270"/>
                <a:gd name="T19" fmla="*/ 0 h 135"/>
                <a:gd name="T20" fmla="*/ 102 w 270"/>
                <a:gd name="T21" fmla="*/ 6 h 135"/>
                <a:gd name="T22" fmla="*/ 95 w 270"/>
                <a:gd name="T23" fmla="*/ 9 h 135"/>
                <a:gd name="T24" fmla="*/ 77 w 270"/>
                <a:gd name="T25" fmla="*/ 11 h 135"/>
                <a:gd name="T26" fmla="*/ 60 w 270"/>
                <a:gd name="T27" fmla="*/ 8 h 135"/>
                <a:gd name="T28" fmla="*/ 0 w 270"/>
                <a:gd name="T29" fmla="*/ 8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0" h="135">
                  <a:moveTo>
                    <a:pt x="0" y="8"/>
                  </a:moveTo>
                  <a:lnTo>
                    <a:pt x="0" y="119"/>
                  </a:lnTo>
                  <a:lnTo>
                    <a:pt x="48" y="119"/>
                  </a:lnTo>
                  <a:cubicBezTo>
                    <a:pt x="63" y="118"/>
                    <a:pt x="76" y="119"/>
                    <a:pt x="90" y="114"/>
                  </a:cubicBezTo>
                  <a:cubicBezTo>
                    <a:pt x="102" y="115"/>
                    <a:pt x="114" y="116"/>
                    <a:pt x="126" y="119"/>
                  </a:cubicBezTo>
                  <a:cubicBezTo>
                    <a:pt x="138" y="135"/>
                    <a:pt x="193" y="125"/>
                    <a:pt x="209" y="125"/>
                  </a:cubicBezTo>
                  <a:lnTo>
                    <a:pt x="257" y="117"/>
                  </a:lnTo>
                  <a:lnTo>
                    <a:pt x="270" y="123"/>
                  </a:lnTo>
                  <a:lnTo>
                    <a:pt x="270" y="2"/>
                  </a:lnTo>
                  <a:cubicBezTo>
                    <a:pt x="257" y="3"/>
                    <a:pt x="248" y="3"/>
                    <a:pt x="236" y="0"/>
                  </a:cubicBezTo>
                  <a:cubicBezTo>
                    <a:pt x="229" y="2"/>
                    <a:pt x="223" y="5"/>
                    <a:pt x="216" y="6"/>
                  </a:cubicBezTo>
                  <a:cubicBezTo>
                    <a:pt x="209" y="11"/>
                    <a:pt x="214" y="9"/>
                    <a:pt x="201" y="9"/>
                  </a:cubicBezTo>
                  <a:lnTo>
                    <a:pt x="162" y="11"/>
                  </a:lnTo>
                  <a:lnTo>
                    <a:pt x="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E9E9E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8792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200025" y="417612"/>
            <a:ext cx="7848600" cy="419100"/>
          </a:xfrm>
          <a:prstGeom prst="rect">
            <a:avLst/>
          </a:prstGeom>
        </p:spPr>
        <p:txBody>
          <a:bodyPr/>
          <a:lstStyle>
            <a:lvl1pPr algn="l" defTabSz="9715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715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algn="l" defTabSz="9715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algn="l" defTabSz="9715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algn="l" defTabSz="9715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defTabSz="9715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defTabSz="9715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defTabSz="9715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defTabSz="9715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bg-BG" kern="0" dirty="0" smtClean="0"/>
              <a:t>Как можев да оценим лекарствата</a:t>
            </a:r>
            <a:r>
              <a:rPr lang="hu-HU" kern="0" dirty="0" smtClean="0"/>
              <a:t>?</a:t>
            </a:r>
            <a:endParaRPr lang="en-US" kern="0" dirty="0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432050" y="1582738"/>
            <a:ext cx="6653213" cy="1335087"/>
          </a:xfrm>
          <a:custGeom>
            <a:avLst/>
            <a:gdLst>
              <a:gd name="T0" fmla="*/ 0 w 4191"/>
              <a:gd name="T1" fmla="*/ 0 h 841"/>
              <a:gd name="T2" fmla="*/ 6653213 w 4191"/>
              <a:gd name="T3" fmla="*/ 0 h 841"/>
              <a:gd name="T4" fmla="*/ 6653213 w 4191"/>
              <a:gd name="T5" fmla="*/ 1335087 h 841"/>
              <a:gd name="T6" fmla="*/ 0 w 4191"/>
              <a:gd name="T7" fmla="*/ 1335087 h 841"/>
              <a:gd name="T8" fmla="*/ 252413 w 4191"/>
              <a:gd name="T9" fmla="*/ 660400 h 841"/>
              <a:gd name="T10" fmla="*/ 0 w 4191"/>
              <a:gd name="T11" fmla="*/ 0 h 8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1" h="841">
                <a:moveTo>
                  <a:pt x="0" y="0"/>
                </a:moveTo>
                <a:lnTo>
                  <a:pt x="4191" y="0"/>
                </a:lnTo>
                <a:lnTo>
                  <a:pt x="4191" y="841"/>
                </a:lnTo>
                <a:lnTo>
                  <a:pt x="0" y="841"/>
                </a:lnTo>
                <a:lnTo>
                  <a:pt x="159" y="4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>
            <a:noAutofit/>
          </a:bodyPr>
          <a:lstStyle/>
          <a:p>
            <a:endParaRPr lang="en-GB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32521" y="1582738"/>
            <a:ext cx="1983679" cy="1335087"/>
          </a:xfrm>
          <a:prstGeom prst="homePlate">
            <a:avLst>
              <a:gd name="adj" fmla="val 18854"/>
            </a:avLst>
          </a:prstGeom>
          <a:solidFill>
            <a:srgbClr val="00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64840" y="2112963"/>
            <a:ext cx="163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defTabSz="857250">
              <a:spcBef>
                <a:spcPct val="40000"/>
              </a:spcBef>
            </a:pPr>
            <a:r>
              <a:rPr lang="bg-BG" b="1" dirty="0" smtClean="0">
                <a:solidFill>
                  <a:schemeClr val="bg1"/>
                </a:solidFill>
              </a:rPr>
              <a:t>Изчисляване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64768" y="2112963"/>
            <a:ext cx="6119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defTabSz="857250">
              <a:spcBef>
                <a:spcPct val="40000"/>
              </a:spcBef>
            </a:pPr>
            <a:r>
              <a:rPr lang="bg-BG" dirty="0" smtClean="0"/>
              <a:t>Опитваме се да изчислим стойностната ефкитвност чрез данни за ползите и разходите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2432050" y="3116263"/>
            <a:ext cx="6653213" cy="1335087"/>
          </a:xfrm>
          <a:custGeom>
            <a:avLst/>
            <a:gdLst>
              <a:gd name="T0" fmla="*/ 0 w 4191"/>
              <a:gd name="T1" fmla="*/ 0 h 841"/>
              <a:gd name="T2" fmla="*/ 6653213 w 4191"/>
              <a:gd name="T3" fmla="*/ 0 h 841"/>
              <a:gd name="T4" fmla="*/ 6653213 w 4191"/>
              <a:gd name="T5" fmla="*/ 1335087 h 841"/>
              <a:gd name="T6" fmla="*/ 0 w 4191"/>
              <a:gd name="T7" fmla="*/ 1335087 h 841"/>
              <a:gd name="T8" fmla="*/ 252413 w 4191"/>
              <a:gd name="T9" fmla="*/ 660400 h 841"/>
              <a:gd name="T10" fmla="*/ 0 w 4191"/>
              <a:gd name="T11" fmla="*/ 0 h 8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1" h="841">
                <a:moveTo>
                  <a:pt x="0" y="0"/>
                </a:moveTo>
                <a:lnTo>
                  <a:pt x="4191" y="0"/>
                </a:lnTo>
                <a:lnTo>
                  <a:pt x="4191" y="841"/>
                </a:lnTo>
                <a:lnTo>
                  <a:pt x="0" y="841"/>
                </a:lnTo>
                <a:lnTo>
                  <a:pt x="159" y="4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>
            <a:noAutofit/>
          </a:bodyPr>
          <a:lstStyle/>
          <a:p>
            <a:endParaRPr lang="en-GB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32521" y="3116263"/>
            <a:ext cx="1983680" cy="1335087"/>
          </a:xfrm>
          <a:prstGeom prst="homePlate">
            <a:avLst>
              <a:gd name="adj" fmla="val 18854"/>
            </a:avLst>
          </a:prstGeom>
          <a:solidFill>
            <a:srgbClr val="00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endParaRPr lang="en-GB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19120" y="3646488"/>
            <a:ext cx="163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defTabSz="857250">
              <a:spcBef>
                <a:spcPct val="40000"/>
              </a:spcBef>
            </a:pPr>
            <a:r>
              <a:rPr lang="bg-BG" dirty="0" smtClean="0">
                <a:solidFill>
                  <a:schemeClr val="bg1"/>
                </a:solidFill>
              </a:rPr>
              <a:t>Категоризиране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60401" y="3646488"/>
            <a:ext cx="6469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defTabSz="857250">
              <a:spcBef>
                <a:spcPct val="40000"/>
              </a:spcBef>
            </a:pPr>
            <a:r>
              <a:rPr lang="bg-BG" dirty="0" smtClean="0"/>
              <a:t>Опитваме се да категоризираме лекарствата</a:t>
            </a:r>
            <a:r>
              <a:rPr lang="hu-HU" dirty="0" smtClean="0"/>
              <a:t>. </a:t>
            </a:r>
          </a:p>
          <a:p>
            <a:pPr defTabSz="857250">
              <a:spcBef>
                <a:spcPct val="40000"/>
              </a:spcBef>
            </a:pPr>
            <a:r>
              <a:rPr lang="bg-BG" dirty="0" smtClean="0"/>
              <a:t>Въз основа на придаване на стойности чрез скала</a:t>
            </a:r>
            <a:endParaRPr lang="de-DE" dirty="0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2432050" y="4651375"/>
            <a:ext cx="6653213" cy="1335088"/>
          </a:xfrm>
          <a:custGeom>
            <a:avLst/>
            <a:gdLst>
              <a:gd name="T0" fmla="*/ 0 w 4191"/>
              <a:gd name="T1" fmla="*/ 0 h 841"/>
              <a:gd name="T2" fmla="*/ 6653213 w 4191"/>
              <a:gd name="T3" fmla="*/ 0 h 841"/>
              <a:gd name="T4" fmla="*/ 6653213 w 4191"/>
              <a:gd name="T5" fmla="*/ 1335088 h 841"/>
              <a:gd name="T6" fmla="*/ 0 w 4191"/>
              <a:gd name="T7" fmla="*/ 1335088 h 841"/>
              <a:gd name="T8" fmla="*/ 252413 w 4191"/>
              <a:gd name="T9" fmla="*/ 660400 h 841"/>
              <a:gd name="T10" fmla="*/ 0 w 4191"/>
              <a:gd name="T11" fmla="*/ 0 h 8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1" h="841">
                <a:moveTo>
                  <a:pt x="0" y="0"/>
                </a:moveTo>
                <a:lnTo>
                  <a:pt x="4191" y="0"/>
                </a:lnTo>
                <a:lnTo>
                  <a:pt x="4191" y="841"/>
                </a:lnTo>
                <a:lnTo>
                  <a:pt x="0" y="841"/>
                </a:lnTo>
                <a:lnTo>
                  <a:pt x="159" y="4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>
            <a:noAutofit/>
          </a:bodyPr>
          <a:lstStyle/>
          <a:p>
            <a:endParaRPr lang="en-GB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32521" y="4651375"/>
            <a:ext cx="1983679" cy="1335088"/>
          </a:xfrm>
          <a:prstGeom prst="homePlate">
            <a:avLst>
              <a:gd name="adj" fmla="val 18854"/>
            </a:avLst>
          </a:prstGeom>
          <a:solidFill>
            <a:srgbClr val="00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endParaRPr lang="en-GB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32520" y="5181600"/>
            <a:ext cx="163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defTabSz="857250">
              <a:spcBef>
                <a:spcPct val="40000"/>
              </a:spcBef>
            </a:pPr>
            <a:r>
              <a:rPr lang="bg-BG" b="1" dirty="0" smtClean="0">
                <a:solidFill>
                  <a:schemeClr val="bg1"/>
                </a:solidFill>
              </a:rPr>
              <a:t>Комбиниране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965450" y="5181600"/>
            <a:ext cx="6119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defTabSz="857250">
              <a:spcBef>
                <a:spcPct val="40000"/>
              </a:spcBef>
            </a:pPr>
            <a:r>
              <a:rPr lang="bg-BG" dirty="0" smtClean="0"/>
              <a:t>Искаме да комбинираме силните страни на двата подхода като лимитираме недостатъците</a:t>
            </a:r>
            <a:r>
              <a:rPr lang="hu-HU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23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200024" y="44450"/>
            <a:ext cx="8640763" cy="838200"/>
          </a:xfrm>
        </p:spPr>
        <p:txBody>
          <a:bodyPr/>
          <a:lstStyle/>
          <a:p>
            <a:r>
              <a:rPr lang="bg-BG" altLang="en-US" dirty="0" smtClean="0"/>
              <a:t>Оценка на здравните технологии</a:t>
            </a:r>
            <a:r>
              <a:rPr lang="hu-HU" altLang="en-US" dirty="0" smtClean="0"/>
              <a:t> (</a:t>
            </a:r>
            <a:r>
              <a:rPr lang="bg-BG" altLang="en-US" dirty="0" smtClean="0"/>
              <a:t>ОЗТ</a:t>
            </a:r>
            <a:r>
              <a:rPr lang="hu-HU" altLang="en-US" dirty="0" smtClean="0"/>
              <a:t>): 3 </a:t>
            </a:r>
            <a:r>
              <a:rPr lang="bg-BG" altLang="en-US" dirty="0" smtClean="0"/>
              <a:t>основни парадигми</a:t>
            </a:r>
            <a:endParaRPr lang="en-US" altLang="en-US" dirty="0" smtClean="0"/>
          </a:p>
        </p:txBody>
      </p:sp>
      <p:grpSp>
        <p:nvGrpSpPr>
          <p:cNvPr id="12291" name="Csoportba foglalás 9"/>
          <p:cNvGrpSpPr>
            <a:grpSpLocks/>
          </p:cNvGrpSpPr>
          <p:nvPr/>
        </p:nvGrpSpPr>
        <p:grpSpPr bwMode="auto">
          <a:xfrm>
            <a:off x="7141926" y="1844824"/>
            <a:ext cx="1943448" cy="1871960"/>
            <a:chOff x="2452688" y="1319213"/>
            <a:chExt cx="4830762" cy="4829175"/>
          </a:xfrm>
        </p:grpSpPr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452688" y="1319213"/>
              <a:ext cx="3060966" cy="4667547"/>
            </a:xfrm>
            <a:custGeom>
              <a:avLst/>
              <a:gdLst>
                <a:gd name="T0" fmla="*/ 2329 w 2960"/>
                <a:gd name="T1" fmla="*/ 2432 h 4513"/>
                <a:gd name="T2" fmla="*/ 1986 w 2960"/>
                <a:gd name="T3" fmla="*/ 2173 h 4513"/>
                <a:gd name="T4" fmla="*/ 1779 w 2960"/>
                <a:gd name="T5" fmla="*/ 1948 h 4513"/>
                <a:gd name="T6" fmla="*/ 1635 w 2960"/>
                <a:gd name="T7" fmla="*/ 1636 h 4513"/>
                <a:gd name="T8" fmla="*/ 1570 w 2960"/>
                <a:gd name="T9" fmla="*/ 1361 h 4513"/>
                <a:gd name="T10" fmla="*/ 1575 w 2960"/>
                <a:gd name="T11" fmla="*/ 1117 h 4513"/>
                <a:gd name="T12" fmla="*/ 1652 w 2960"/>
                <a:gd name="T13" fmla="*/ 815 h 4513"/>
                <a:gd name="T14" fmla="*/ 1802 w 2960"/>
                <a:gd name="T15" fmla="*/ 547 h 4513"/>
                <a:gd name="T16" fmla="*/ 2019 w 2960"/>
                <a:gd name="T17" fmla="*/ 310 h 4513"/>
                <a:gd name="T18" fmla="*/ 2217 w 2960"/>
                <a:gd name="T19" fmla="*/ 176 h 4513"/>
                <a:gd name="T20" fmla="*/ 2434 w 2960"/>
                <a:gd name="T21" fmla="*/ 95 h 4513"/>
                <a:gd name="T22" fmla="*/ 2635 w 2960"/>
                <a:gd name="T23" fmla="*/ 71 h 4513"/>
                <a:gd name="T24" fmla="*/ 2960 w 2960"/>
                <a:gd name="T25" fmla="*/ 85 h 4513"/>
                <a:gd name="T26" fmla="*/ 2666 w 2960"/>
                <a:gd name="T27" fmla="*/ 24 h 4513"/>
                <a:gd name="T28" fmla="*/ 2390 w 2960"/>
                <a:gd name="T29" fmla="*/ 0 h 4513"/>
                <a:gd name="T30" fmla="*/ 2148 w 2960"/>
                <a:gd name="T31" fmla="*/ 7 h 4513"/>
                <a:gd name="T32" fmla="*/ 1889 w 2960"/>
                <a:gd name="T33" fmla="*/ 43 h 4513"/>
                <a:gd name="T34" fmla="*/ 1581 w 2960"/>
                <a:gd name="T35" fmla="*/ 123 h 4513"/>
                <a:gd name="T36" fmla="*/ 1302 w 2960"/>
                <a:gd name="T37" fmla="*/ 241 h 4513"/>
                <a:gd name="T38" fmla="*/ 1024 w 2960"/>
                <a:gd name="T39" fmla="*/ 400 h 4513"/>
                <a:gd name="T40" fmla="*/ 820 w 2960"/>
                <a:gd name="T41" fmla="*/ 564 h 4513"/>
                <a:gd name="T42" fmla="*/ 619 w 2960"/>
                <a:gd name="T43" fmla="*/ 754 h 4513"/>
                <a:gd name="T44" fmla="*/ 458 w 2960"/>
                <a:gd name="T45" fmla="*/ 954 h 4513"/>
                <a:gd name="T46" fmla="*/ 310 w 2960"/>
                <a:gd name="T47" fmla="*/ 1169 h 4513"/>
                <a:gd name="T48" fmla="*/ 195 w 2960"/>
                <a:gd name="T49" fmla="*/ 1406 h 4513"/>
                <a:gd name="T50" fmla="*/ 100 w 2960"/>
                <a:gd name="T51" fmla="*/ 1671 h 4513"/>
                <a:gd name="T52" fmla="*/ 34 w 2960"/>
                <a:gd name="T53" fmla="*/ 1939 h 4513"/>
                <a:gd name="T54" fmla="*/ 5 w 2960"/>
                <a:gd name="T55" fmla="*/ 2224 h 4513"/>
                <a:gd name="T56" fmla="*/ 5 w 2960"/>
                <a:gd name="T57" fmla="*/ 2489 h 4513"/>
                <a:gd name="T58" fmla="*/ 48 w 2960"/>
                <a:gd name="T59" fmla="*/ 2807 h 4513"/>
                <a:gd name="T60" fmla="*/ 120 w 2960"/>
                <a:gd name="T61" fmla="*/ 3083 h 4513"/>
                <a:gd name="T62" fmla="*/ 221 w 2960"/>
                <a:gd name="T63" fmla="*/ 3317 h 4513"/>
                <a:gd name="T64" fmla="*/ 344 w 2960"/>
                <a:gd name="T65" fmla="*/ 3559 h 4513"/>
                <a:gd name="T66" fmla="*/ 514 w 2960"/>
                <a:gd name="T67" fmla="*/ 3793 h 4513"/>
                <a:gd name="T68" fmla="*/ 687 w 2960"/>
                <a:gd name="T69" fmla="*/ 3992 h 4513"/>
                <a:gd name="T70" fmla="*/ 864 w 2960"/>
                <a:gd name="T71" fmla="*/ 4153 h 4513"/>
                <a:gd name="T72" fmla="*/ 1077 w 2960"/>
                <a:gd name="T73" fmla="*/ 4305 h 4513"/>
                <a:gd name="T74" fmla="*/ 1258 w 2960"/>
                <a:gd name="T75" fmla="*/ 4404 h 4513"/>
                <a:gd name="T76" fmla="*/ 1431 w 2960"/>
                <a:gd name="T77" fmla="*/ 4464 h 4513"/>
                <a:gd name="T78" fmla="*/ 1659 w 2960"/>
                <a:gd name="T79" fmla="*/ 4508 h 4513"/>
                <a:gd name="T80" fmla="*/ 1854 w 2960"/>
                <a:gd name="T81" fmla="*/ 4508 h 4513"/>
                <a:gd name="T82" fmla="*/ 2100 w 2960"/>
                <a:gd name="T83" fmla="*/ 4461 h 4513"/>
                <a:gd name="T84" fmla="*/ 2298 w 2960"/>
                <a:gd name="T85" fmla="*/ 4366 h 4513"/>
                <a:gd name="T86" fmla="*/ 2479 w 2960"/>
                <a:gd name="T87" fmla="*/ 4237 h 4513"/>
                <a:gd name="T88" fmla="*/ 2635 w 2960"/>
                <a:gd name="T89" fmla="*/ 4067 h 4513"/>
                <a:gd name="T90" fmla="*/ 2753 w 2960"/>
                <a:gd name="T91" fmla="*/ 3864 h 4513"/>
                <a:gd name="T92" fmla="*/ 2822 w 2960"/>
                <a:gd name="T93" fmla="*/ 3626 h 4513"/>
                <a:gd name="T94" fmla="*/ 2842 w 2960"/>
                <a:gd name="T95" fmla="*/ 3372 h 4513"/>
                <a:gd name="T96" fmla="*/ 2797 w 2960"/>
                <a:gd name="T97" fmla="*/ 3103 h 4513"/>
                <a:gd name="T98" fmla="*/ 2692 w 2960"/>
                <a:gd name="T99" fmla="*/ 2870 h 4513"/>
                <a:gd name="T100" fmla="*/ 2536 w 2960"/>
                <a:gd name="T101" fmla="*/ 2648 h 4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60" h="4513">
                  <a:moveTo>
                    <a:pt x="2434" y="2533"/>
                  </a:moveTo>
                  <a:lnTo>
                    <a:pt x="2329" y="2432"/>
                  </a:lnTo>
                  <a:lnTo>
                    <a:pt x="2220" y="2346"/>
                  </a:lnTo>
                  <a:lnTo>
                    <a:pt x="1986" y="2173"/>
                  </a:lnTo>
                  <a:lnTo>
                    <a:pt x="1866" y="2060"/>
                  </a:lnTo>
                  <a:lnTo>
                    <a:pt x="1779" y="1948"/>
                  </a:lnTo>
                  <a:lnTo>
                    <a:pt x="1687" y="1775"/>
                  </a:lnTo>
                  <a:lnTo>
                    <a:pt x="1635" y="1636"/>
                  </a:lnTo>
                  <a:lnTo>
                    <a:pt x="1587" y="1493"/>
                  </a:lnTo>
                  <a:lnTo>
                    <a:pt x="1570" y="1361"/>
                  </a:lnTo>
                  <a:lnTo>
                    <a:pt x="1567" y="1230"/>
                  </a:lnTo>
                  <a:lnTo>
                    <a:pt x="1575" y="1117"/>
                  </a:lnTo>
                  <a:lnTo>
                    <a:pt x="1601" y="961"/>
                  </a:lnTo>
                  <a:lnTo>
                    <a:pt x="1652" y="815"/>
                  </a:lnTo>
                  <a:lnTo>
                    <a:pt x="1716" y="685"/>
                  </a:lnTo>
                  <a:lnTo>
                    <a:pt x="1802" y="547"/>
                  </a:lnTo>
                  <a:lnTo>
                    <a:pt x="1924" y="406"/>
                  </a:lnTo>
                  <a:lnTo>
                    <a:pt x="2019" y="310"/>
                  </a:lnTo>
                  <a:lnTo>
                    <a:pt x="2117" y="235"/>
                  </a:lnTo>
                  <a:lnTo>
                    <a:pt x="2217" y="176"/>
                  </a:lnTo>
                  <a:lnTo>
                    <a:pt x="2321" y="129"/>
                  </a:lnTo>
                  <a:lnTo>
                    <a:pt x="2434" y="95"/>
                  </a:lnTo>
                  <a:lnTo>
                    <a:pt x="2554" y="77"/>
                  </a:lnTo>
                  <a:lnTo>
                    <a:pt x="2635" y="71"/>
                  </a:lnTo>
                  <a:lnTo>
                    <a:pt x="2730" y="68"/>
                  </a:lnTo>
                  <a:lnTo>
                    <a:pt x="2960" y="85"/>
                  </a:lnTo>
                  <a:lnTo>
                    <a:pt x="2791" y="45"/>
                  </a:lnTo>
                  <a:lnTo>
                    <a:pt x="2666" y="24"/>
                  </a:lnTo>
                  <a:lnTo>
                    <a:pt x="2529" y="7"/>
                  </a:lnTo>
                  <a:lnTo>
                    <a:pt x="2390" y="0"/>
                  </a:lnTo>
                  <a:lnTo>
                    <a:pt x="2271" y="0"/>
                  </a:lnTo>
                  <a:lnTo>
                    <a:pt x="2148" y="7"/>
                  </a:lnTo>
                  <a:lnTo>
                    <a:pt x="2013" y="20"/>
                  </a:lnTo>
                  <a:lnTo>
                    <a:pt x="1889" y="43"/>
                  </a:lnTo>
                  <a:lnTo>
                    <a:pt x="1741" y="77"/>
                  </a:lnTo>
                  <a:lnTo>
                    <a:pt x="1581" y="123"/>
                  </a:lnTo>
                  <a:lnTo>
                    <a:pt x="1425" y="183"/>
                  </a:lnTo>
                  <a:lnTo>
                    <a:pt x="1302" y="241"/>
                  </a:lnTo>
                  <a:lnTo>
                    <a:pt x="1166" y="313"/>
                  </a:lnTo>
                  <a:lnTo>
                    <a:pt x="1024" y="400"/>
                  </a:lnTo>
                  <a:lnTo>
                    <a:pt x="921" y="481"/>
                  </a:lnTo>
                  <a:lnTo>
                    <a:pt x="820" y="564"/>
                  </a:lnTo>
                  <a:lnTo>
                    <a:pt x="714" y="662"/>
                  </a:lnTo>
                  <a:lnTo>
                    <a:pt x="619" y="754"/>
                  </a:lnTo>
                  <a:lnTo>
                    <a:pt x="541" y="849"/>
                  </a:lnTo>
                  <a:lnTo>
                    <a:pt x="458" y="954"/>
                  </a:lnTo>
                  <a:lnTo>
                    <a:pt x="385" y="1057"/>
                  </a:lnTo>
                  <a:lnTo>
                    <a:pt x="310" y="1169"/>
                  </a:lnTo>
                  <a:lnTo>
                    <a:pt x="251" y="1284"/>
                  </a:lnTo>
                  <a:lnTo>
                    <a:pt x="195" y="1406"/>
                  </a:lnTo>
                  <a:lnTo>
                    <a:pt x="143" y="1532"/>
                  </a:lnTo>
                  <a:lnTo>
                    <a:pt x="100" y="1671"/>
                  </a:lnTo>
                  <a:lnTo>
                    <a:pt x="61" y="1803"/>
                  </a:lnTo>
                  <a:lnTo>
                    <a:pt x="34" y="1939"/>
                  </a:lnTo>
                  <a:lnTo>
                    <a:pt x="14" y="2095"/>
                  </a:lnTo>
                  <a:lnTo>
                    <a:pt x="5" y="2224"/>
                  </a:lnTo>
                  <a:lnTo>
                    <a:pt x="0" y="2354"/>
                  </a:lnTo>
                  <a:lnTo>
                    <a:pt x="5" y="2489"/>
                  </a:lnTo>
                  <a:lnTo>
                    <a:pt x="23" y="2645"/>
                  </a:lnTo>
                  <a:lnTo>
                    <a:pt x="48" y="2807"/>
                  </a:lnTo>
                  <a:lnTo>
                    <a:pt x="83" y="2944"/>
                  </a:lnTo>
                  <a:lnTo>
                    <a:pt x="120" y="3083"/>
                  </a:lnTo>
                  <a:lnTo>
                    <a:pt x="164" y="3195"/>
                  </a:lnTo>
                  <a:lnTo>
                    <a:pt x="221" y="3317"/>
                  </a:lnTo>
                  <a:lnTo>
                    <a:pt x="273" y="3429"/>
                  </a:lnTo>
                  <a:lnTo>
                    <a:pt x="344" y="3559"/>
                  </a:lnTo>
                  <a:lnTo>
                    <a:pt x="429" y="3687"/>
                  </a:lnTo>
                  <a:lnTo>
                    <a:pt x="514" y="3793"/>
                  </a:lnTo>
                  <a:lnTo>
                    <a:pt x="595" y="3894"/>
                  </a:lnTo>
                  <a:lnTo>
                    <a:pt x="687" y="3992"/>
                  </a:lnTo>
                  <a:lnTo>
                    <a:pt x="783" y="4084"/>
                  </a:lnTo>
                  <a:lnTo>
                    <a:pt x="864" y="4153"/>
                  </a:lnTo>
                  <a:lnTo>
                    <a:pt x="967" y="4237"/>
                  </a:lnTo>
                  <a:lnTo>
                    <a:pt x="1077" y="4305"/>
                  </a:lnTo>
                  <a:lnTo>
                    <a:pt x="1166" y="4358"/>
                  </a:lnTo>
                  <a:lnTo>
                    <a:pt x="1258" y="4404"/>
                  </a:lnTo>
                  <a:lnTo>
                    <a:pt x="1345" y="4438"/>
                  </a:lnTo>
                  <a:lnTo>
                    <a:pt x="1431" y="4464"/>
                  </a:lnTo>
                  <a:lnTo>
                    <a:pt x="1561" y="4496"/>
                  </a:lnTo>
                  <a:lnTo>
                    <a:pt x="1659" y="4508"/>
                  </a:lnTo>
                  <a:lnTo>
                    <a:pt x="1760" y="4513"/>
                  </a:lnTo>
                  <a:lnTo>
                    <a:pt x="1854" y="4508"/>
                  </a:lnTo>
                  <a:lnTo>
                    <a:pt x="1978" y="4491"/>
                  </a:lnTo>
                  <a:lnTo>
                    <a:pt x="2100" y="4461"/>
                  </a:lnTo>
                  <a:lnTo>
                    <a:pt x="2209" y="4418"/>
                  </a:lnTo>
                  <a:lnTo>
                    <a:pt x="2298" y="4366"/>
                  </a:lnTo>
                  <a:lnTo>
                    <a:pt x="2399" y="4305"/>
                  </a:lnTo>
                  <a:lnTo>
                    <a:pt x="2479" y="4237"/>
                  </a:lnTo>
                  <a:lnTo>
                    <a:pt x="2563" y="4159"/>
                  </a:lnTo>
                  <a:lnTo>
                    <a:pt x="2635" y="4067"/>
                  </a:lnTo>
                  <a:lnTo>
                    <a:pt x="2702" y="3969"/>
                  </a:lnTo>
                  <a:lnTo>
                    <a:pt x="2753" y="3864"/>
                  </a:lnTo>
                  <a:lnTo>
                    <a:pt x="2791" y="3747"/>
                  </a:lnTo>
                  <a:lnTo>
                    <a:pt x="2822" y="3626"/>
                  </a:lnTo>
                  <a:lnTo>
                    <a:pt x="2839" y="3501"/>
                  </a:lnTo>
                  <a:lnTo>
                    <a:pt x="2842" y="3372"/>
                  </a:lnTo>
                  <a:lnTo>
                    <a:pt x="2825" y="3228"/>
                  </a:lnTo>
                  <a:lnTo>
                    <a:pt x="2797" y="3103"/>
                  </a:lnTo>
                  <a:lnTo>
                    <a:pt x="2747" y="2983"/>
                  </a:lnTo>
                  <a:lnTo>
                    <a:pt x="2692" y="2870"/>
                  </a:lnTo>
                  <a:lnTo>
                    <a:pt x="2624" y="2770"/>
                  </a:lnTo>
                  <a:lnTo>
                    <a:pt x="2536" y="2648"/>
                  </a:lnTo>
                  <a:lnTo>
                    <a:pt x="2434" y="253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9" name="Freeform 5"/>
            <p:cNvSpPr>
              <a:spLocks/>
            </p:cNvSpPr>
            <p:nvPr/>
          </p:nvSpPr>
          <p:spPr bwMode="auto">
            <a:xfrm>
              <a:off x="4222750" y="1481138"/>
              <a:ext cx="3060700" cy="4667250"/>
            </a:xfrm>
            <a:custGeom>
              <a:avLst/>
              <a:gdLst>
                <a:gd name="T0" fmla="*/ 2147483647 w 2961"/>
                <a:gd name="T1" fmla="*/ 2147483647 h 4514"/>
                <a:gd name="T2" fmla="*/ 2147483647 w 2961"/>
                <a:gd name="T3" fmla="*/ 2147483647 h 4514"/>
                <a:gd name="T4" fmla="*/ 2147483647 w 2961"/>
                <a:gd name="T5" fmla="*/ 2147483647 h 4514"/>
                <a:gd name="T6" fmla="*/ 2147483647 w 2961"/>
                <a:gd name="T7" fmla="*/ 2147483647 h 4514"/>
                <a:gd name="T8" fmla="*/ 2147483647 w 2961"/>
                <a:gd name="T9" fmla="*/ 2147483647 h 4514"/>
                <a:gd name="T10" fmla="*/ 2147483647 w 2961"/>
                <a:gd name="T11" fmla="*/ 2147483647 h 4514"/>
                <a:gd name="T12" fmla="*/ 2147483647 w 2961"/>
                <a:gd name="T13" fmla="*/ 2147483647 h 4514"/>
                <a:gd name="T14" fmla="*/ 2147483647 w 2961"/>
                <a:gd name="T15" fmla="*/ 2147483647 h 4514"/>
                <a:gd name="T16" fmla="*/ 2147483647 w 2961"/>
                <a:gd name="T17" fmla="*/ 2147483647 h 4514"/>
                <a:gd name="T18" fmla="*/ 2147483647 w 2961"/>
                <a:gd name="T19" fmla="*/ 2147483647 h 4514"/>
                <a:gd name="T20" fmla="*/ 2147483647 w 2961"/>
                <a:gd name="T21" fmla="*/ 2147483647 h 4514"/>
                <a:gd name="T22" fmla="*/ 2147483647 w 2961"/>
                <a:gd name="T23" fmla="*/ 2147483647 h 4514"/>
                <a:gd name="T24" fmla="*/ 0 w 2961"/>
                <a:gd name="T25" fmla="*/ 2147483647 h 4514"/>
                <a:gd name="T26" fmla="*/ 2147483647 w 2961"/>
                <a:gd name="T27" fmla="*/ 2147483647 h 4514"/>
                <a:gd name="T28" fmla="*/ 2147483647 w 2961"/>
                <a:gd name="T29" fmla="*/ 2147483647 h 4514"/>
                <a:gd name="T30" fmla="*/ 2147483647 w 2961"/>
                <a:gd name="T31" fmla="*/ 2147483647 h 4514"/>
                <a:gd name="T32" fmla="*/ 2147483647 w 2961"/>
                <a:gd name="T33" fmla="*/ 2147483647 h 4514"/>
                <a:gd name="T34" fmla="*/ 2147483647 w 2961"/>
                <a:gd name="T35" fmla="*/ 2147483647 h 4514"/>
                <a:gd name="T36" fmla="*/ 2147483647 w 2961"/>
                <a:gd name="T37" fmla="*/ 2147483647 h 4514"/>
                <a:gd name="T38" fmla="*/ 2147483647 w 2961"/>
                <a:gd name="T39" fmla="*/ 2147483647 h 4514"/>
                <a:gd name="T40" fmla="*/ 2147483647 w 2961"/>
                <a:gd name="T41" fmla="*/ 2147483647 h 4514"/>
                <a:gd name="T42" fmla="*/ 2147483647 w 2961"/>
                <a:gd name="T43" fmla="*/ 2147483647 h 4514"/>
                <a:gd name="T44" fmla="*/ 2147483647 w 2961"/>
                <a:gd name="T45" fmla="*/ 2147483647 h 4514"/>
                <a:gd name="T46" fmla="*/ 2147483647 w 2961"/>
                <a:gd name="T47" fmla="*/ 2147483647 h 4514"/>
                <a:gd name="T48" fmla="*/ 2147483647 w 2961"/>
                <a:gd name="T49" fmla="*/ 2147483647 h 4514"/>
                <a:gd name="T50" fmla="*/ 2147483647 w 2961"/>
                <a:gd name="T51" fmla="*/ 2147483647 h 4514"/>
                <a:gd name="T52" fmla="*/ 2147483647 w 2961"/>
                <a:gd name="T53" fmla="*/ 2147483647 h 4514"/>
                <a:gd name="T54" fmla="*/ 2147483647 w 2961"/>
                <a:gd name="T55" fmla="*/ 2147483647 h 4514"/>
                <a:gd name="T56" fmla="*/ 2147483647 w 2961"/>
                <a:gd name="T57" fmla="*/ 2147483647 h 4514"/>
                <a:gd name="T58" fmla="*/ 2147483647 w 2961"/>
                <a:gd name="T59" fmla="*/ 2147483647 h 4514"/>
                <a:gd name="T60" fmla="*/ 2147483647 w 2961"/>
                <a:gd name="T61" fmla="*/ 2147483647 h 4514"/>
                <a:gd name="T62" fmla="*/ 2147483647 w 2961"/>
                <a:gd name="T63" fmla="*/ 2147483647 h 4514"/>
                <a:gd name="T64" fmla="*/ 2147483647 w 2961"/>
                <a:gd name="T65" fmla="*/ 2147483647 h 4514"/>
                <a:gd name="T66" fmla="*/ 2147483647 w 2961"/>
                <a:gd name="T67" fmla="*/ 2147483647 h 4514"/>
                <a:gd name="T68" fmla="*/ 2147483647 w 2961"/>
                <a:gd name="T69" fmla="*/ 2147483647 h 4514"/>
                <a:gd name="T70" fmla="*/ 2147483647 w 2961"/>
                <a:gd name="T71" fmla="*/ 2147483647 h 4514"/>
                <a:gd name="T72" fmla="*/ 2147483647 w 2961"/>
                <a:gd name="T73" fmla="*/ 2147483647 h 4514"/>
                <a:gd name="T74" fmla="*/ 2147483647 w 2961"/>
                <a:gd name="T75" fmla="*/ 2147483647 h 4514"/>
                <a:gd name="T76" fmla="*/ 2147483647 w 2961"/>
                <a:gd name="T77" fmla="*/ 2147483647 h 4514"/>
                <a:gd name="T78" fmla="*/ 2147483647 w 2961"/>
                <a:gd name="T79" fmla="*/ 2147483647 h 4514"/>
                <a:gd name="T80" fmla="*/ 2147483647 w 2961"/>
                <a:gd name="T81" fmla="*/ 2147483647 h 4514"/>
                <a:gd name="T82" fmla="*/ 2147483647 w 2961"/>
                <a:gd name="T83" fmla="*/ 2147483647 h 4514"/>
                <a:gd name="T84" fmla="*/ 2147483647 w 2961"/>
                <a:gd name="T85" fmla="*/ 2147483647 h 4514"/>
                <a:gd name="T86" fmla="*/ 2147483647 w 2961"/>
                <a:gd name="T87" fmla="*/ 2147483647 h 4514"/>
                <a:gd name="T88" fmla="*/ 2147483647 w 2961"/>
                <a:gd name="T89" fmla="*/ 2147483647 h 4514"/>
                <a:gd name="T90" fmla="*/ 2147483647 w 2961"/>
                <a:gd name="T91" fmla="*/ 2147483647 h 4514"/>
                <a:gd name="T92" fmla="*/ 2147483647 w 2961"/>
                <a:gd name="T93" fmla="*/ 2147483647 h 4514"/>
                <a:gd name="T94" fmla="*/ 2147483647 w 2961"/>
                <a:gd name="T95" fmla="*/ 2147483647 h 4514"/>
                <a:gd name="T96" fmla="*/ 2147483647 w 2961"/>
                <a:gd name="T97" fmla="*/ 2147483647 h 4514"/>
                <a:gd name="T98" fmla="*/ 2147483647 w 2961"/>
                <a:gd name="T99" fmla="*/ 2147483647 h 4514"/>
                <a:gd name="T100" fmla="*/ 2147483647 w 2961"/>
                <a:gd name="T101" fmla="*/ 2147483647 h 45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961" h="4514">
                  <a:moveTo>
                    <a:pt x="527" y="1980"/>
                  </a:moveTo>
                  <a:lnTo>
                    <a:pt x="632" y="2082"/>
                  </a:lnTo>
                  <a:lnTo>
                    <a:pt x="741" y="2167"/>
                  </a:lnTo>
                  <a:lnTo>
                    <a:pt x="975" y="2340"/>
                  </a:lnTo>
                  <a:lnTo>
                    <a:pt x="1095" y="2453"/>
                  </a:lnTo>
                  <a:lnTo>
                    <a:pt x="1182" y="2565"/>
                  </a:lnTo>
                  <a:lnTo>
                    <a:pt x="1274" y="2738"/>
                  </a:lnTo>
                  <a:lnTo>
                    <a:pt x="1325" y="2877"/>
                  </a:lnTo>
                  <a:lnTo>
                    <a:pt x="1374" y="3020"/>
                  </a:lnTo>
                  <a:lnTo>
                    <a:pt x="1391" y="3153"/>
                  </a:lnTo>
                  <a:lnTo>
                    <a:pt x="1394" y="3284"/>
                  </a:lnTo>
                  <a:lnTo>
                    <a:pt x="1386" y="3396"/>
                  </a:lnTo>
                  <a:lnTo>
                    <a:pt x="1360" y="3552"/>
                  </a:lnTo>
                  <a:lnTo>
                    <a:pt x="1308" y="3698"/>
                  </a:lnTo>
                  <a:lnTo>
                    <a:pt x="1244" y="3828"/>
                  </a:lnTo>
                  <a:lnTo>
                    <a:pt x="1159" y="3966"/>
                  </a:lnTo>
                  <a:lnTo>
                    <a:pt x="1037" y="4107"/>
                  </a:lnTo>
                  <a:lnTo>
                    <a:pt x="942" y="4203"/>
                  </a:lnTo>
                  <a:lnTo>
                    <a:pt x="844" y="4278"/>
                  </a:lnTo>
                  <a:lnTo>
                    <a:pt x="744" y="4338"/>
                  </a:lnTo>
                  <a:lnTo>
                    <a:pt x="639" y="4384"/>
                  </a:lnTo>
                  <a:lnTo>
                    <a:pt x="527" y="4419"/>
                  </a:lnTo>
                  <a:lnTo>
                    <a:pt x="407" y="4436"/>
                  </a:lnTo>
                  <a:lnTo>
                    <a:pt x="326" y="4442"/>
                  </a:lnTo>
                  <a:lnTo>
                    <a:pt x="231" y="4445"/>
                  </a:lnTo>
                  <a:lnTo>
                    <a:pt x="0" y="4428"/>
                  </a:lnTo>
                  <a:lnTo>
                    <a:pt x="170" y="4468"/>
                  </a:lnTo>
                  <a:lnTo>
                    <a:pt x="295" y="4489"/>
                  </a:lnTo>
                  <a:lnTo>
                    <a:pt x="432" y="4506"/>
                  </a:lnTo>
                  <a:lnTo>
                    <a:pt x="571" y="4514"/>
                  </a:lnTo>
                  <a:lnTo>
                    <a:pt x="689" y="4514"/>
                  </a:lnTo>
                  <a:lnTo>
                    <a:pt x="812" y="4506"/>
                  </a:lnTo>
                  <a:lnTo>
                    <a:pt x="948" y="4493"/>
                  </a:lnTo>
                  <a:lnTo>
                    <a:pt x="1071" y="4470"/>
                  </a:lnTo>
                  <a:lnTo>
                    <a:pt x="1219" y="4436"/>
                  </a:lnTo>
                  <a:lnTo>
                    <a:pt x="1380" y="4391"/>
                  </a:lnTo>
                  <a:lnTo>
                    <a:pt x="1536" y="4330"/>
                  </a:lnTo>
                  <a:lnTo>
                    <a:pt x="1659" y="4272"/>
                  </a:lnTo>
                  <a:lnTo>
                    <a:pt x="1795" y="4200"/>
                  </a:lnTo>
                  <a:lnTo>
                    <a:pt x="1936" y="4113"/>
                  </a:lnTo>
                  <a:lnTo>
                    <a:pt x="2039" y="4032"/>
                  </a:lnTo>
                  <a:lnTo>
                    <a:pt x="2141" y="3949"/>
                  </a:lnTo>
                  <a:lnTo>
                    <a:pt x="2247" y="3851"/>
                  </a:lnTo>
                  <a:lnTo>
                    <a:pt x="2342" y="3759"/>
                  </a:lnTo>
                  <a:lnTo>
                    <a:pt x="2420" y="3664"/>
                  </a:lnTo>
                  <a:lnTo>
                    <a:pt x="2502" y="3560"/>
                  </a:lnTo>
                  <a:lnTo>
                    <a:pt x="2576" y="3457"/>
                  </a:lnTo>
                  <a:lnTo>
                    <a:pt x="2650" y="3344"/>
                  </a:lnTo>
                  <a:lnTo>
                    <a:pt x="2710" y="3229"/>
                  </a:lnTo>
                  <a:lnTo>
                    <a:pt x="2766" y="3107"/>
                  </a:lnTo>
                  <a:lnTo>
                    <a:pt x="2817" y="2981"/>
                  </a:lnTo>
                  <a:lnTo>
                    <a:pt x="2861" y="2842"/>
                  </a:lnTo>
                  <a:lnTo>
                    <a:pt x="2900" y="2710"/>
                  </a:lnTo>
                  <a:lnTo>
                    <a:pt x="2926" y="2574"/>
                  </a:lnTo>
                  <a:lnTo>
                    <a:pt x="2947" y="2418"/>
                  </a:lnTo>
                  <a:lnTo>
                    <a:pt x="2956" y="2289"/>
                  </a:lnTo>
                  <a:lnTo>
                    <a:pt x="2961" y="2160"/>
                  </a:lnTo>
                  <a:lnTo>
                    <a:pt x="2956" y="2024"/>
                  </a:lnTo>
                  <a:lnTo>
                    <a:pt x="2937" y="1868"/>
                  </a:lnTo>
                  <a:lnTo>
                    <a:pt x="2912" y="1706"/>
                  </a:lnTo>
                  <a:lnTo>
                    <a:pt x="2878" y="1569"/>
                  </a:lnTo>
                  <a:lnTo>
                    <a:pt x="2841" y="1430"/>
                  </a:lnTo>
                  <a:lnTo>
                    <a:pt x="2797" y="1318"/>
                  </a:lnTo>
                  <a:lnTo>
                    <a:pt x="2739" y="1196"/>
                  </a:lnTo>
                  <a:lnTo>
                    <a:pt x="2688" y="1084"/>
                  </a:lnTo>
                  <a:lnTo>
                    <a:pt x="2616" y="955"/>
                  </a:lnTo>
                  <a:lnTo>
                    <a:pt x="2532" y="827"/>
                  </a:lnTo>
                  <a:lnTo>
                    <a:pt x="2446" y="721"/>
                  </a:lnTo>
                  <a:lnTo>
                    <a:pt x="2365" y="619"/>
                  </a:lnTo>
                  <a:lnTo>
                    <a:pt x="2273" y="521"/>
                  </a:lnTo>
                  <a:lnTo>
                    <a:pt x="2178" y="429"/>
                  </a:lnTo>
                  <a:lnTo>
                    <a:pt x="2097" y="361"/>
                  </a:lnTo>
                  <a:lnTo>
                    <a:pt x="1994" y="276"/>
                  </a:lnTo>
                  <a:lnTo>
                    <a:pt x="1883" y="208"/>
                  </a:lnTo>
                  <a:lnTo>
                    <a:pt x="1795" y="155"/>
                  </a:lnTo>
                  <a:lnTo>
                    <a:pt x="1703" y="110"/>
                  </a:lnTo>
                  <a:lnTo>
                    <a:pt x="1615" y="75"/>
                  </a:lnTo>
                  <a:lnTo>
                    <a:pt x="1530" y="49"/>
                  </a:lnTo>
                  <a:lnTo>
                    <a:pt x="1400" y="18"/>
                  </a:lnTo>
                  <a:lnTo>
                    <a:pt x="1302" y="5"/>
                  </a:lnTo>
                  <a:lnTo>
                    <a:pt x="1201" y="0"/>
                  </a:lnTo>
                  <a:lnTo>
                    <a:pt x="1107" y="5"/>
                  </a:lnTo>
                  <a:lnTo>
                    <a:pt x="982" y="22"/>
                  </a:lnTo>
                  <a:lnTo>
                    <a:pt x="861" y="52"/>
                  </a:lnTo>
                  <a:lnTo>
                    <a:pt x="752" y="96"/>
                  </a:lnTo>
                  <a:lnTo>
                    <a:pt x="663" y="147"/>
                  </a:lnTo>
                  <a:lnTo>
                    <a:pt x="561" y="208"/>
                  </a:lnTo>
                  <a:lnTo>
                    <a:pt x="482" y="276"/>
                  </a:lnTo>
                  <a:lnTo>
                    <a:pt x="398" y="354"/>
                  </a:lnTo>
                  <a:lnTo>
                    <a:pt x="326" y="446"/>
                  </a:lnTo>
                  <a:lnTo>
                    <a:pt x="259" y="544"/>
                  </a:lnTo>
                  <a:lnTo>
                    <a:pt x="208" y="649"/>
                  </a:lnTo>
                  <a:lnTo>
                    <a:pt x="170" y="766"/>
                  </a:lnTo>
                  <a:lnTo>
                    <a:pt x="139" y="887"/>
                  </a:lnTo>
                  <a:lnTo>
                    <a:pt x="122" y="1012"/>
                  </a:lnTo>
                  <a:lnTo>
                    <a:pt x="119" y="1142"/>
                  </a:lnTo>
                  <a:lnTo>
                    <a:pt x="136" y="1285"/>
                  </a:lnTo>
                  <a:lnTo>
                    <a:pt x="164" y="1410"/>
                  </a:lnTo>
                  <a:lnTo>
                    <a:pt x="214" y="1530"/>
                  </a:lnTo>
                  <a:lnTo>
                    <a:pt x="268" y="1644"/>
                  </a:lnTo>
                  <a:lnTo>
                    <a:pt x="337" y="1743"/>
                  </a:lnTo>
                  <a:lnTo>
                    <a:pt x="424" y="1865"/>
                  </a:lnTo>
                  <a:lnTo>
                    <a:pt x="527" y="1980"/>
                  </a:lnTo>
                  <a:close/>
                </a:path>
              </a:pathLst>
            </a:custGeom>
            <a:solidFill>
              <a:srgbClr val="006666"/>
            </a:solidFill>
            <a:ln w="9525" cmpd="sng">
              <a:solidFill>
                <a:srgbClr val="00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Freeform 4"/>
          <p:cNvSpPr>
            <a:spLocks/>
          </p:cNvSpPr>
          <p:nvPr/>
        </p:nvSpPr>
        <p:spPr bwMode="auto">
          <a:xfrm>
            <a:off x="965127" y="1857167"/>
            <a:ext cx="1350861" cy="1862791"/>
          </a:xfrm>
          <a:custGeom>
            <a:avLst/>
            <a:gdLst>
              <a:gd name="T0" fmla="*/ 2329 w 2960"/>
              <a:gd name="T1" fmla="*/ 2432 h 4513"/>
              <a:gd name="T2" fmla="*/ 1986 w 2960"/>
              <a:gd name="T3" fmla="*/ 2173 h 4513"/>
              <a:gd name="T4" fmla="*/ 1779 w 2960"/>
              <a:gd name="T5" fmla="*/ 1948 h 4513"/>
              <a:gd name="T6" fmla="*/ 1635 w 2960"/>
              <a:gd name="T7" fmla="*/ 1636 h 4513"/>
              <a:gd name="T8" fmla="*/ 1570 w 2960"/>
              <a:gd name="T9" fmla="*/ 1361 h 4513"/>
              <a:gd name="T10" fmla="*/ 1575 w 2960"/>
              <a:gd name="T11" fmla="*/ 1117 h 4513"/>
              <a:gd name="T12" fmla="*/ 1652 w 2960"/>
              <a:gd name="T13" fmla="*/ 815 h 4513"/>
              <a:gd name="T14" fmla="*/ 1802 w 2960"/>
              <a:gd name="T15" fmla="*/ 547 h 4513"/>
              <a:gd name="T16" fmla="*/ 2019 w 2960"/>
              <a:gd name="T17" fmla="*/ 310 h 4513"/>
              <a:gd name="T18" fmla="*/ 2217 w 2960"/>
              <a:gd name="T19" fmla="*/ 176 h 4513"/>
              <a:gd name="T20" fmla="*/ 2434 w 2960"/>
              <a:gd name="T21" fmla="*/ 95 h 4513"/>
              <a:gd name="T22" fmla="*/ 2635 w 2960"/>
              <a:gd name="T23" fmla="*/ 71 h 4513"/>
              <a:gd name="T24" fmla="*/ 2960 w 2960"/>
              <a:gd name="T25" fmla="*/ 85 h 4513"/>
              <a:gd name="T26" fmla="*/ 2666 w 2960"/>
              <a:gd name="T27" fmla="*/ 24 h 4513"/>
              <a:gd name="T28" fmla="*/ 2390 w 2960"/>
              <a:gd name="T29" fmla="*/ 0 h 4513"/>
              <a:gd name="T30" fmla="*/ 2148 w 2960"/>
              <a:gd name="T31" fmla="*/ 7 h 4513"/>
              <a:gd name="T32" fmla="*/ 1889 w 2960"/>
              <a:gd name="T33" fmla="*/ 43 h 4513"/>
              <a:gd name="T34" fmla="*/ 1581 w 2960"/>
              <a:gd name="T35" fmla="*/ 123 h 4513"/>
              <a:gd name="T36" fmla="*/ 1302 w 2960"/>
              <a:gd name="T37" fmla="*/ 241 h 4513"/>
              <a:gd name="T38" fmla="*/ 1024 w 2960"/>
              <a:gd name="T39" fmla="*/ 400 h 4513"/>
              <a:gd name="T40" fmla="*/ 820 w 2960"/>
              <a:gd name="T41" fmla="*/ 564 h 4513"/>
              <a:gd name="T42" fmla="*/ 619 w 2960"/>
              <a:gd name="T43" fmla="*/ 754 h 4513"/>
              <a:gd name="T44" fmla="*/ 458 w 2960"/>
              <a:gd name="T45" fmla="*/ 954 h 4513"/>
              <a:gd name="T46" fmla="*/ 310 w 2960"/>
              <a:gd name="T47" fmla="*/ 1169 h 4513"/>
              <a:gd name="T48" fmla="*/ 195 w 2960"/>
              <a:gd name="T49" fmla="*/ 1406 h 4513"/>
              <a:gd name="T50" fmla="*/ 100 w 2960"/>
              <a:gd name="T51" fmla="*/ 1671 h 4513"/>
              <a:gd name="T52" fmla="*/ 34 w 2960"/>
              <a:gd name="T53" fmla="*/ 1939 h 4513"/>
              <a:gd name="T54" fmla="*/ 5 w 2960"/>
              <a:gd name="T55" fmla="*/ 2224 h 4513"/>
              <a:gd name="T56" fmla="*/ 5 w 2960"/>
              <a:gd name="T57" fmla="*/ 2489 h 4513"/>
              <a:gd name="T58" fmla="*/ 48 w 2960"/>
              <a:gd name="T59" fmla="*/ 2807 h 4513"/>
              <a:gd name="T60" fmla="*/ 120 w 2960"/>
              <a:gd name="T61" fmla="*/ 3083 h 4513"/>
              <a:gd name="T62" fmla="*/ 221 w 2960"/>
              <a:gd name="T63" fmla="*/ 3317 h 4513"/>
              <a:gd name="T64" fmla="*/ 344 w 2960"/>
              <a:gd name="T65" fmla="*/ 3559 h 4513"/>
              <a:gd name="T66" fmla="*/ 514 w 2960"/>
              <a:gd name="T67" fmla="*/ 3793 h 4513"/>
              <a:gd name="T68" fmla="*/ 687 w 2960"/>
              <a:gd name="T69" fmla="*/ 3992 h 4513"/>
              <a:gd name="T70" fmla="*/ 864 w 2960"/>
              <a:gd name="T71" fmla="*/ 4153 h 4513"/>
              <a:gd name="T72" fmla="*/ 1077 w 2960"/>
              <a:gd name="T73" fmla="*/ 4305 h 4513"/>
              <a:gd name="T74" fmla="*/ 1258 w 2960"/>
              <a:gd name="T75" fmla="*/ 4404 h 4513"/>
              <a:gd name="T76" fmla="*/ 1431 w 2960"/>
              <a:gd name="T77" fmla="*/ 4464 h 4513"/>
              <a:gd name="T78" fmla="*/ 1659 w 2960"/>
              <a:gd name="T79" fmla="*/ 4508 h 4513"/>
              <a:gd name="T80" fmla="*/ 1854 w 2960"/>
              <a:gd name="T81" fmla="*/ 4508 h 4513"/>
              <a:gd name="T82" fmla="*/ 2100 w 2960"/>
              <a:gd name="T83" fmla="*/ 4461 h 4513"/>
              <a:gd name="T84" fmla="*/ 2298 w 2960"/>
              <a:gd name="T85" fmla="*/ 4366 h 4513"/>
              <a:gd name="T86" fmla="*/ 2479 w 2960"/>
              <a:gd name="T87" fmla="*/ 4237 h 4513"/>
              <a:gd name="T88" fmla="*/ 2635 w 2960"/>
              <a:gd name="T89" fmla="*/ 4067 h 4513"/>
              <a:gd name="T90" fmla="*/ 2753 w 2960"/>
              <a:gd name="T91" fmla="*/ 3864 h 4513"/>
              <a:gd name="T92" fmla="*/ 2822 w 2960"/>
              <a:gd name="T93" fmla="*/ 3626 h 4513"/>
              <a:gd name="T94" fmla="*/ 2842 w 2960"/>
              <a:gd name="T95" fmla="*/ 3372 h 4513"/>
              <a:gd name="T96" fmla="*/ 2797 w 2960"/>
              <a:gd name="T97" fmla="*/ 3103 h 4513"/>
              <a:gd name="T98" fmla="*/ 2692 w 2960"/>
              <a:gd name="T99" fmla="*/ 2870 h 4513"/>
              <a:gd name="T100" fmla="*/ 2536 w 2960"/>
              <a:gd name="T101" fmla="*/ 2648 h 4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960" h="4513">
                <a:moveTo>
                  <a:pt x="2434" y="2533"/>
                </a:moveTo>
                <a:lnTo>
                  <a:pt x="2329" y="2432"/>
                </a:lnTo>
                <a:lnTo>
                  <a:pt x="2220" y="2346"/>
                </a:lnTo>
                <a:lnTo>
                  <a:pt x="1986" y="2173"/>
                </a:lnTo>
                <a:lnTo>
                  <a:pt x="1866" y="2060"/>
                </a:lnTo>
                <a:lnTo>
                  <a:pt x="1779" y="1948"/>
                </a:lnTo>
                <a:lnTo>
                  <a:pt x="1687" y="1775"/>
                </a:lnTo>
                <a:lnTo>
                  <a:pt x="1635" y="1636"/>
                </a:lnTo>
                <a:lnTo>
                  <a:pt x="1587" y="1493"/>
                </a:lnTo>
                <a:lnTo>
                  <a:pt x="1570" y="1361"/>
                </a:lnTo>
                <a:lnTo>
                  <a:pt x="1567" y="1230"/>
                </a:lnTo>
                <a:lnTo>
                  <a:pt x="1575" y="1117"/>
                </a:lnTo>
                <a:lnTo>
                  <a:pt x="1601" y="961"/>
                </a:lnTo>
                <a:lnTo>
                  <a:pt x="1652" y="815"/>
                </a:lnTo>
                <a:lnTo>
                  <a:pt x="1716" y="685"/>
                </a:lnTo>
                <a:lnTo>
                  <a:pt x="1802" y="547"/>
                </a:lnTo>
                <a:lnTo>
                  <a:pt x="1924" y="406"/>
                </a:lnTo>
                <a:lnTo>
                  <a:pt x="2019" y="310"/>
                </a:lnTo>
                <a:lnTo>
                  <a:pt x="2117" y="235"/>
                </a:lnTo>
                <a:lnTo>
                  <a:pt x="2217" y="176"/>
                </a:lnTo>
                <a:lnTo>
                  <a:pt x="2321" y="129"/>
                </a:lnTo>
                <a:lnTo>
                  <a:pt x="2434" y="95"/>
                </a:lnTo>
                <a:lnTo>
                  <a:pt x="2554" y="77"/>
                </a:lnTo>
                <a:lnTo>
                  <a:pt x="2635" y="71"/>
                </a:lnTo>
                <a:lnTo>
                  <a:pt x="2730" y="68"/>
                </a:lnTo>
                <a:lnTo>
                  <a:pt x="2960" y="85"/>
                </a:lnTo>
                <a:lnTo>
                  <a:pt x="2791" y="45"/>
                </a:lnTo>
                <a:lnTo>
                  <a:pt x="2666" y="24"/>
                </a:lnTo>
                <a:lnTo>
                  <a:pt x="2529" y="7"/>
                </a:lnTo>
                <a:lnTo>
                  <a:pt x="2390" y="0"/>
                </a:lnTo>
                <a:lnTo>
                  <a:pt x="2271" y="0"/>
                </a:lnTo>
                <a:lnTo>
                  <a:pt x="2148" y="7"/>
                </a:lnTo>
                <a:lnTo>
                  <a:pt x="2013" y="20"/>
                </a:lnTo>
                <a:lnTo>
                  <a:pt x="1889" y="43"/>
                </a:lnTo>
                <a:lnTo>
                  <a:pt x="1741" y="77"/>
                </a:lnTo>
                <a:lnTo>
                  <a:pt x="1581" y="123"/>
                </a:lnTo>
                <a:lnTo>
                  <a:pt x="1425" y="183"/>
                </a:lnTo>
                <a:lnTo>
                  <a:pt x="1302" y="241"/>
                </a:lnTo>
                <a:lnTo>
                  <a:pt x="1166" y="313"/>
                </a:lnTo>
                <a:lnTo>
                  <a:pt x="1024" y="400"/>
                </a:lnTo>
                <a:lnTo>
                  <a:pt x="921" y="481"/>
                </a:lnTo>
                <a:lnTo>
                  <a:pt x="820" y="564"/>
                </a:lnTo>
                <a:lnTo>
                  <a:pt x="714" y="662"/>
                </a:lnTo>
                <a:lnTo>
                  <a:pt x="619" y="754"/>
                </a:lnTo>
                <a:lnTo>
                  <a:pt x="541" y="849"/>
                </a:lnTo>
                <a:lnTo>
                  <a:pt x="458" y="954"/>
                </a:lnTo>
                <a:lnTo>
                  <a:pt x="385" y="1057"/>
                </a:lnTo>
                <a:lnTo>
                  <a:pt x="310" y="1169"/>
                </a:lnTo>
                <a:lnTo>
                  <a:pt x="251" y="1284"/>
                </a:lnTo>
                <a:lnTo>
                  <a:pt x="195" y="1406"/>
                </a:lnTo>
                <a:lnTo>
                  <a:pt x="143" y="1532"/>
                </a:lnTo>
                <a:lnTo>
                  <a:pt x="100" y="1671"/>
                </a:lnTo>
                <a:lnTo>
                  <a:pt x="61" y="1803"/>
                </a:lnTo>
                <a:lnTo>
                  <a:pt x="34" y="1939"/>
                </a:lnTo>
                <a:lnTo>
                  <a:pt x="14" y="2095"/>
                </a:lnTo>
                <a:lnTo>
                  <a:pt x="5" y="2224"/>
                </a:lnTo>
                <a:lnTo>
                  <a:pt x="0" y="2354"/>
                </a:lnTo>
                <a:lnTo>
                  <a:pt x="5" y="2489"/>
                </a:lnTo>
                <a:lnTo>
                  <a:pt x="23" y="2645"/>
                </a:lnTo>
                <a:lnTo>
                  <a:pt x="48" y="2807"/>
                </a:lnTo>
                <a:lnTo>
                  <a:pt x="83" y="2944"/>
                </a:lnTo>
                <a:lnTo>
                  <a:pt x="120" y="3083"/>
                </a:lnTo>
                <a:lnTo>
                  <a:pt x="164" y="3195"/>
                </a:lnTo>
                <a:lnTo>
                  <a:pt x="221" y="3317"/>
                </a:lnTo>
                <a:lnTo>
                  <a:pt x="273" y="3429"/>
                </a:lnTo>
                <a:lnTo>
                  <a:pt x="344" y="3559"/>
                </a:lnTo>
                <a:lnTo>
                  <a:pt x="429" y="3687"/>
                </a:lnTo>
                <a:lnTo>
                  <a:pt x="514" y="3793"/>
                </a:lnTo>
                <a:lnTo>
                  <a:pt x="595" y="3894"/>
                </a:lnTo>
                <a:lnTo>
                  <a:pt x="687" y="3992"/>
                </a:lnTo>
                <a:lnTo>
                  <a:pt x="783" y="4084"/>
                </a:lnTo>
                <a:lnTo>
                  <a:pt x="864" y="4153"/>
                </a:lnTo>
                <a:lnTo>
                  <a:pt x="967" y="4237"/>
                </a:lnTo>
                <a:lnTo>
                  <a:pt x="1077" y="4305"/>
                </a:lnTo>
                <a:lnTo>
                  <a:pt x="1166" y="4358"/>
                </a:lnTo>
                <a:lnTo>
                  <a:pt x="1258" y="4404"/>
                </a:lnTo>
                <a:lnTo>
                  <a:pt x="1345" y="4438"/>
                </a:lnTo>
                <a:lnTo>
                  <a:pt x="1431" y="4464"/>
                </a:lnTo>
                <a:lnTo>
                  <a:pt x="1561" y="4496"/>
                </a:lnTo>
                <a:lnTo>
                  <a:pt x="1659" y="4508"/>
                </a:lnTo>
                <a:lnTo>
                  <a:pt x="1760" y="4513"/>
                </a:lnTo>
                <a:lnTo>
                  <a:pt x="1854" y="4508"/>
                </a:lnTo>
                <a:lnTo>
                  <a:pt x="1978" y="4491"/>
                </a:lnTo>
                <a:lnTo>
                  <a:pt x="2100" y="4461"/>
                </a:lnTo>
                <a:lnTo>
                  <a:pt x="2209" y="4418"/>
                </a:lnTo>
                <a:lnTo>
                  <a:pt x="2298" y="4366"/>
                </a:lnTo>
                <a:lnTo>
                  <a:pt x="2399" y="4305"/>
                </a:lnTo>
                <a:lnTo>
                  <a:pt x="2479" y="4237"/>
                </a:lnTo>
                <a:lnTo>
                  <a:pt x="2563" y="4159"/>
                </a:lnTo>
                <a:lnTo>
                  <a:pt x="2635" y="4067"/>
                </a:lnTo>
                <a:lnTo>
                  <a:pt x="2702" y="3969"/>
                </a:lnTo>
                <a:lnTo>
                  <a:pt x="2753" y="3864"/>
                </a:lnTo>
                <a:lnTo>
                  <a:pt x="2791" y="3747"/>
                </a:lnTo>
                <a:lnTo>
                  <a:pt x="2822" y="3626"/>
                </a:lnTo>
                <a:lnTo>
                  <a:pt x="2839" y="3501"/>
                </a:lnTo>
                <a:lnTo>
                  <a:pt x="2842" y="3372"/>
                </a:lnTo>
                <a:lnTo>
                  <a:pt x="2825" y="3228"/>
                </a:lnTo>
                <a:lnTo>
                  <a:pt x="2797" y="3103"/>
                </a:lnTo>
                <a:lnTo>
                  <a:pt x="2747" y="2983"/>
                </a:lnTo>
                <a:lnTo>
                  <a:pt x="2692" y="2870"/>
                </a:lnTo>
                <a:lnTo>
                  <a:pt x="2624" y="2770"/>
                </a:lnTo>
                <a:lnTo>
                  <a:pt x="2536" y="2648"/>
                </a:lnTo>
                <a:lnTo>
                  <a:pt x="2434" y="253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 cmpd="sng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4110120" y="1844824"/>
            <a:ext cx="1253837" cy="1871960"/>
          </a:xfrm>
          <a:custGeom>
            <a:avLst/>
            <a:gdLst>
              <a:gd name="T0" fmla="*/ 2147483647 w 2961"/>
              <a:gd name="T1" fmla="*/ 2147483647 h 4514"/>
              <a:gd name="T2" fmla="*/ 2147483647 w 2961"/>
              <a:gd name="T3" fmla="*/ 2147483647 h 4514"/>
              <a:gd name="T4" fmla="*/ 2147483647 w 2961"/>
              <a:gd name="T5" fmla="*/ 2147483647 h 4514"/>
              <a:gd name="T6" fmla="*/ 2147483647 w 2961"/>
              <a:gd name="T7" fmla="*/ 2147483647 h 4514"/>
              <a:gd name="T8" fmla="*/ 2147483647 w 2961"/>
              <a:gd name="T9" fmla="*/ 2147483647 h 4514"/>
              <a:gd name="T10" fmla="*/ 2147483647 w 2961"/>
              <a:gd name="T11" fmla="*/ 2147483647 h 4514"/>
              <a:gd name="T12" fmla="*/ 2147483647 w 2961"/>
              <a:gd name="T13" fmla="*/ 2147483647 h 4514"/>
              <a:gd name="T14" fmla="*/ 2147483647 w 2961"/>
              <a:gd name="T15" fmla="*/ 2147483647 h 4514"/>
              <a:gd name="T16" fmla="*/ 2147483647 w 2961"/>
              <a:gd name="T17" fmla="*/ 2147483647 h 4514"/>
              <a:gd name="T18" fmla="*/ 2147483647 w 2961"/>
              <a:gd name="T19" fmla="*/ 2147483647 h 4514"/>
              <a:gd name="T20" fmla="*/ 2147483647 w 2961"/>
              <a:gd name="T21" fmla="*/ 2147483647 h 4514"/>
              <a:gd name="T22" fmla="*/ 2147483647 w 2961"/>
              <a:gd name="T23" fmla="*/ 2147483647 h 4514"/>
              <a:gd name="T24" fmla="*/ 0 w 2961"/>
              <a:gd name="T25" fmla="*/ 2147483647 h 4514"/>
              <a:gd name="T26" fmla="*/ 2147483647 w 2961"/>
              <a:gd name="T27" fmla="*/ 2147483647 h 4514"/>
              <a:gd name="T28" fmla="*/ 2147483647 w 2961"/>
              <a:gd name="T29" fmla="*/ 2147483647 h 4514"/>
              <a:gd name="T30" fmla="*/ 2147483647 w 2961"/>
              <a:gd name="T31" fmla="*/ 2147483647 h 4514"/>
              <a:gd name="T32" fmla="*/ 2147483647 w 2961"/>
              <a:gd name="T33" fmla="*/ 2147483647 h 4514"/>
              <a:gd name="T34" fmla="*/ 2147483647 w 2961"/>
              <a:gd name="T35" fmla="*/ 2147483647 h 4514"/>
              <a:gd name="T36" fmla="*/ 2147483647 w 2961"/>
              <a:gd name="T37" fmla="*/ 2147483647 h 4514"/>
              <a:gd name="T38" fmla="*/ 2147483647 w 2961"/>
              <a:gd name="T39" fmla="*/ 2147483647 h 4514"/>
              <a:gd name="T40" fmla="*/ 2147483647 w 2961"/>
              <a:gd name="T41" fmla="*/ 2147483647 h 4514"/>
              <a:gd name="T42" fmla="*/ 2147483647 w 2961"/>
              <a:gd name="T43" fmla="*/ 2147483647 h 4514"/>
              <a:gd name="T44" fmla="*/ 2147483647 w 2961"/>
              <a:gd name="T45" fmla="*/ 2147483647 h 4514"/>
              <a:gd name="T46" fmla="*/ 2147483647 w 2961"/>
              <a:gd name="T47" fmla="*/ 2147483647 h 4514"/>
              <a:gd name="T48" fmla="*/ 2147483647 w 2961"/>
              <a:gd name="T49" fmla="*/ 2147483647 h 4514"/>
              <a:gd name="T50" fmla="*/ 2147483647 w 2961"/>
              <a:gd name="T51" fmla="*/ 2147483647 h 4514"/>
              <a:gd name="T52" fmla="*/ 2147483647 w 2961"/>
              <a:gd name="T53" fmla="*/ 2147483647 h 4514"/>
              <a:gd name="T54" fmla="*/ 2147483647 w 2961"/>
              <a:gd name="T55" fmla="*/ 2147483647 h 4514"/>
              <a:gd name="T56" fmla="*/ 2147483647 w 2961"/>
              <a:gd name="T57" fmla="*/ 2147483647 h 4514"/>
              <a:gd name="T58" fmla="*/ 2147483647 w 2961"/>
              <a:gd name="T59" fmla="*/ 2147483647 h 4514"/>
              <a:gd name="T60" fmla="*/ 2147483647 w 2961"/>
              <a:gd name="T61" fmla="*/ 2147483647 h 4514"/>
              <a:gd name="T62" fmla="*/ 2147483647 w 2961"/>
              <a:gd name="T63" fmla="*/ 2147483647 h 4514"/>
              <a:gd name="T64" fmla="*/ 2147483647 w 2961"/>
              <a:gd name="T65" fmla="*/ 2147483647 h 4514"/>
              <a:gd name="T66" fmla="*/ 2147483647 w 2961"/>
              <a:gd name="T67" fmla="*/ 2147483647 h 4514"/>
              <a:gd name="T68" fmla="*/ 2147483647 w 2961"/>
              <a:gd name="T69" fmla="*/ 2147483647 h 4514"/>
              <a:gd name="T70" fmla="*/ 2147483647 w 2961"/>
              <a:gd name="T71" fmla="*/ 2147483647 h 4514"/>
              <a:gd name="T72" fmla="*/ 2147483647 w 2961"/>
              <a:gd name="T73" fmla="*/ 2147483647 h 4514"/>
              <a:gd name="T74" fmla="*/ 2147483647 w 2961"/>
              <a:gd name="T75" fmla="*/ 2147483647 h 4514"/>
              <a:gd name="T76" fmla="*/ 2147483647 w 2961"/>
              <a:gd name="T77" fmla="*/ 2147483647 h 4514"/>
              <a:gd name="T78" fmla="*/ 2147483647 w 2961"/>
              <a:gd name="T79" fmla="*/ 2147483647 h 4514"/>
              <a:gd name="T80" fmla="*/ 2147483647 w 2961"/>
              <a:gd name="T81" fmla="*/ 2147483647 h 4514"/>
              <a:gd name="T82" fmla="*/ 2147483647 w 2961"/>
              <a:gd name="T83" fmla="*/ 2147483647 h 4514"/>
              <a:gd name="T84" fmla="*/ 2147483647 w 2961"/>
              <a:gd name="T85" fmla="*/ 2147483647 h 4514"/>
              <a:gd name="T86" fmla="*/ 2147483647 w 2961"/>
              <a:gd name="T87" fmla="*/ 2147483647 h 4514"/>
              <a:gd name="T88" fmla="*/ 2147483647 w 2961"/>
              <a:gd name="T89" fmla="*/ 2147483647 h 4514"/>
              <a:gd name="T90" fmla="*/ 2147483647 w 2961"/>
              <a:gd name="T91" fmla="*/ 2147483647 h 4514"/>
              <a:gd name="T92" fmla="*/ 2147483647 w 2961"/>
              <a:gd name="T93" fmla="*/ 2147483647 h 4514"/>
              <a:gd name="T94" fmla="*/ 2147483647 w 2961"/>
              <a:gd name="T95" fmla="*/ 2147483647 h 4514"/>
              <a:gd name="T96" fmla="*/ 2147483647 w 2961"/>
              <a:gd name="T97" fmla="*/ 2147483647 h 4514"/>
              <a:gd name="T98" fmla="*/ 2147483647 w 2961"/>
              <a:gd name="T99" fmla="*/ 2147483647 h 4514"/>
              <a:gd name="T100" fmla="*/ 2147483647 w 2961"/>
              <a:gd name="T101" fmla="*/ 2147483647 h 451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961" h="4514">
                <a:moveTo>
                  <a:pt x="527" y="1980"/>
                </a:moveTo>
                <a:lnTo>
                  <a:pt x="632" y="2082"/>
                </a:lnTo>
                <a:lnTo>
                  <a:pt x="741" y="2167"/>
                </a:lnTo>
                <a:lnTo>
                  <a:pt x="975" y="2340"/>
                </a:lnTo>
                <a:lnTo>
                  <a:pt x="1095" y="2453"/>
                </a:lnTo>
                <a:lnTo>
                  <a:pt x="1182" y="2565"/>
                </a:lnTo>
                <a:lnTo>
                  <a:pt x="1274" y="2738"/>
                </a:lnTo>
                <a:lnTo>
                  <a:pt x="1325" y="2877"/>
                </a:lnTo>
                <a:lnTo>
                  <a:pt x="1374" y="3020"/>
                </a:lnTo>
                <a:lnTo>
                  <a:pt x="1391" y="3153"/>
                </a:lnTo>
                <a:lnTo>
                  <a:pt x="1394" y="3284"/>
                </a:lnTo>
                <a:lnTo>
                  <a:pt x="1386" y="3396"/>
                </a:lnTo>
                <a:lnTo>
                  <a:pt x="1360" y="3552"/>
                </a:lnTo>
                <a:lnTo>
                  <a:pt x="1308" y="3698"/>
                </a:lnTo>
                <a:lnTo>
                  <a:pt x="1244" y="3828"/>
                </a:lnTo>
                <a:lnTo>
                  <a:pt x="1159" y="3966"/>
                </a:lnTo>
                <a:lnTo>
                  <a:pt x="1037" y="4107"/>
                </a:lnTo>
                <a:lnTo>
                  <a:pt x="942" y="4203"/>
                </a:lnTo>
                <a:lnTo>
                  <a:pt x="844" y="4278"/>
                </a:lnTo>
                <a:lnTo>
                  <a:pt x="744" y="4338"/>
                </a:lnTo>
                <a:lnTo>
                  <a:pt x="639" y="4384"/>
                </a:lnTo>
                <a:lnTo>
                  <a:pt x="527" y="4419"/>
                </a:lnTo>
                <a:lnTo>
                  <a:pt x="407" y="4436"/>
                </a:lnTo>
                <a:lnTo>
                  <a:pt x="326" y="4442"/>
                </a:lnTo>
                <a:lnTo>
                  <a:pt x="231" y="4445"/>
                </a:lnTo>
                <a:lnTo>
                  <a:pt x="0" y="4428"/>
                </a:lnTo>
                <a:lnTo>
                  <a:pt x="170" y="4468"/>
                </a:lnTo>
                <a:lnTo>
                  <a:pt x="295" y="4489"/>
                </a:lnTo>
                <a:lnTo>
                  <a:pt x="432" y="4506"/>
                </a:lnTo>
                <a:lnTo>
                  <a:pt x="571" y="4514"/>
                </a:lnTo>
                <a:lnTo>
                  <a:pt x="689" y="4514"/>
                </a:lnTo>
                <a:lnTo>
                  <a:pt x="812" y="4506"/>
                </a:lnTo>
                <a:lnTo>
                  <a:pt x="948" y="4493"/>
                </a:lnTo>
                <a:lnTo>
                  <a:pt x="1071" y="4470"/>
                </a:lnTo>
                <a:lnTo>
                  <a:pt x="1219" y="4436"/>
                </a:lnTo>
                <a:lnTo>
                  <a:pt x="1380" y="4391"/>
                </a:lnTo>
                <a:lnTo>
                  <a:pt x="1536" y="4330"/>
                </a:lnTo>
                <a:lnTo>
                  <a:pt x="1659" y="4272"/>
                </a:lnTo>
                <a:lnTo>
                  <a:pt x="1795" y="4200"/>
                </a:lnTo>
                <a:lnTo>
                  <a:pt x="1936" y="4113"/>
                </a:lnTo>
                <a:lnTo>
                  <a:pt x="2039" y="4032"/>
                </a:lnTo>
                <a:lnTo>
                  <a:pt x="2141" y="3949"/>
                </a:lnTo>
                <a:lnTo>
                  <a:pt x="2247" y="3851"/>
                </a:lnTo>
                <a:lnTo>
                  <a:pt x="2342" y="3759"/>
                </a:lnTo>
                <a:lnTo>
                  <a:pt x="2420" y="3664"/>
                </a:lnTo>
                <a:lnTo>
                  <a:pt x="2502" y="3560"/>
                </a:lnTo>
                <a:lnTo>
                  <a:pt x="2576" y="3457"/>
                </a:lnTo>
                <a:lnTo>
                  <a:pt x="2650" y="3344"/>
                </a:lnTo>
                <a:lnTo>
                  <a:pt x="2710" y="3229"/>
                </a:lnTo>
                <a:lnTo>
                  <a:pt x="2766" y="3107"/>
                </a:lnTo>
                <a:lnTo>
                  <a:pt x="2817" y="2981"/>
                </a:lnTo>
                <a:lnTo>
                  <a:pt x="2861" y="2842"/>
                </a:lnTo>
                <a:lnTo>
                  <a:pt x="2900" y="2710"/>
                </a:lnTo>
                <a:lnTo>
                  <a:pt x="2926" y="2574"/>
                </a:lnTo>
                <a:lnTo>
                  <a:pt x="2947" y="2418"/>
                </a:lnTo>
                <a:lnTo>
                  <a:pt x="2956" y="2289"/>
                </a:lnTo>
                <a:lnTo>
                  <a:pt x="2961" y="2160"/>
                </a:lnTo>
                <a:lnTo>
                  <a:pt x="2956" y="2024"/>
                </a:lnTo>
                <a:lnTo>
                  <a:pt x="2937" y="1868"/>
                </a:lnTo>
                <a:lnTo>
                  <a:pt x="2912" y="1706"/>
                </a:lnTo>
                <a:lnTo>
                  <a:pt x="2878" y="1569"/>
                </a:lnTo>
                <a:lnTo>
                  <a:pt x="2841" y="1430"/>
                </a:lnTo>
                <a:lnTo>
                  <a:pt x="2797" y="1318"/>
                </a:lnTo>
                <a:lnTo>
                  <a:pt x="2739" y="1196"/>
                </a:lnTo>
                <a:lnTo>
                  <a:pt x="2688" y="1084"/>
                </a:lnTo>
                <a:lnTo>
                  <a:pt x="2616" y="955"/>
                </a:lnTo>
                <a:lnTo>
                  <a:pt x="2532" y="827"/>
                </a:lnTo>
                <a:lnTo>
                  <a:pt x="2446" y="721"/>
                </a:lnTo>
                <a:lnTo>
                  <a:pt x="2365" y="619"/>
                </a:lnTo>
                <a:lnTo>
                  <a:pt x="2273" y="521"/>
                </a:lnTo>
                <a:lnTo>
                  <a:pt x="2178" y="429"/>
                </a:lnTo>
                <a:lnTo>
                  <a:pt x="2097" y="361"/>
                </a:lnTo>
                <a:lnTo>
                  <a:pt x="1994" y="276"/>
                </a:lnTo>
                <a:lnTo>
                  <a:pt x="1883" y="208"/>
                </a:lnTo>
                <a:lnTo>
                  <a:pt x="1795" y="155"/>
                </a:lnTo>
                <a:lnTo>
                  <a:pt x="1703" y="110"/>
                </a:lnTo>
                <a:lnTo>
                  <a:pt x="1615" y="75"/>
                </a:lnTo>
                <a:lnTo>
                  <a:pt x="1530" y="49"/>
                </a:lnTo>
                <a:lnTo>
                  <a:pt x="1400" y="18"/>
                </a:lnTo>
                <a:lnTo>
                  <a:pt x="1302" y="5"/>
                </a:lnTo>
                <a:lnTo>
                  <a:pt x="1201" y="0"/>
                </a:lnTo>
                <a:lnTo>
                  <a:pt x="1107" y="5"/>
                </a:lnTo>
                <a:lnTo>
                  <a:pt x="982" y="22"/>
                </a:lnTo>
                <a:lnTo>
                  <a:pt x="861" y="52"/>
                </a:lnTo>
                <a:lnTo>
                  <a:pt x="752" y="96"/>
                </a:lnTo>
                <a:lnTo>
                  <a:pt x="663" y="147"/>
                </a:lnTo>
                <a:lnTo>
                  <a:pt x="561" y="208"/>
                </a:lnTo>
                <a:lnTo>
                  <a:pt x="482" y="276"/>
                </a:lnTo>
                <a:lnTo>
                  <a:pt x="398" y="354"/>
                </a:lnTo>
                <a:lnTo>
                  <a:pt x="326" y="446"/>
                </a:lnTo>
                <a:lnTo>
                  <a:pt x="259" y="544"/>
                </a:lnTo>
                <a:lnTo>
                  <a:pt x="208" y="649"/>
                </a:lnTo>
                <a:lnTo>
                  <a:pt x="170" y="766"/>
                </a:lnTo>
                <a:lnTo>
                  <a:pt x="139" y="887"/>
                </a:lnTo>
                <a:lnTo>
                  <a:pt x="122" y="1012"/>
                </a:lnTo>
                <a:lnTo>
                  <a:pt x="119" y="1142"/>
                </a:lnTo>
                <a:lnTo>
                  <a:pt x="136" y="1285"/>
                </a:lnTo>
                <a:lnTo>
                  <a:pt x="164" y="1410"/>
                </a:lnTo>
                <a:lnTo>
                  <a:pt x="214" y="1530"/>
                </a:lnTo>
                <a:lnTo>
                  <a:pt x="268" y="1644"/>
                </a:lnTo>
                <a:lnTo>
                  <a:pt x="337" y="1743"/>
                </a:lnTo>
                <a:lnTo>
                  <a:pt x="424" y="1865"/>
                </a:lnTo>
                <a:lnTo>
                  <a:pt x="527" y="1980"/>
                </a:lnTo>
                <a:close/>
              </a:path>
            </a:pathLst>
          </a:custGeom>
          <a:solidFill>
            <a:srgbClr val="006666"/>
          </a:solidFill>
          <a:ln w="9525" cmpd="sng">
            <a:solidFill>
              <a:srgbClr val="0066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294" name="Csoportba foglalás 31"/>
          <p:cNvGrpSpPr>
            <a:grpSpLocks/>
          </p:cNvGrpSpPr>
          <p:nvPr/>
        </p:nvGrpSpPr>
        <p:grpSpPr bwMode="auto">
          <a:xfrm>
            <a:off x="200695" y="1125538"/>
            <a:ext cx="2879725" cy="706437"/>
            <a:chOff x="344488" y="1556792"/>
            <a:chExt cx="2880320" cy="707886"/>
          </a:xfrm>
        </p:grpSpPr>
        <p:sp>
          <p:nvSpPr>
            <p:cNvPr id="14" name="Téglalap 13"/>
            <p:cNvSpPr/>
            <p:nvPr/>
          </p:nvSpPr>
          <p:spPr bwMode="auto">
            <a:xfrm>
              <a:off x="344488" y="1730184"/>
              <a:ext cx="360436" cy="361102"/>
            </a:xfrm>
            <a:prstGeom prst="rect">
              <a:avLst/>
            </a:prstGeom>
            <a:solidFill>
              <a:srgbClr val="006666"/>
            </a:solidFill>
            <a:ln w="28575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72000" tIns="72000" rIns="72000" bIns="72000" anchor="ctr"/>
            <a:lstStyle/>
            <a:p>
              <a:pPr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1600" dirty="0">
                  <a:solidFill>
                    <a:schemeClr val="bg1"/>
                  </a:solidFill>
                  <a:latin typeface="+mn-lt"/>
                </a:rPr>
                <a:t>1</a:t>
              </a:r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776377" y="1556792"/>
              <a:ext cx="2448431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bg-BG" dirty="0" smtClean="0">
                  <a:latin typeface="+mj-lt"/>
                </a:rPr>
                <a:t>ИКОНОМИЧЕСКА ОЦЕНКА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2295" name="Csoportba foglalás 33"/>
          <p:cNvGrpSpPr>
            <a:grpSpLocks/>
          </p:cNvGrpSpPr>
          <p:nvPr/>
        </p:nvGrpSpPr>
        <p:grpSpPr bwMode="auto">
          <a:xfrm>
            <a:off x="3261457" y="1125538"/>
            <a:ext cx="2951163" cy="707886"/>
            <a:chOff x="3512840" y="1484784"/>
            <a:chExt cx="2664296" cy="709338"/>
          </a:xfrm>
        </p:grpSpPr>
        <p:sp>
          <p:nvSpPr>
            <p:cNvPr id="15" name="Téglalap 14"/>
            <p:cNvSpPr/>
            <p:nvPr/>
          </p:nvSpPr>
          <p:spPr bwMode="auto">
            <a:xfrm>
              <a:off x="3512840" y="1658176"/>
              <a:ext cx="360427" cy="361102"/>
            </a:xfrm>
            <a:prstGeom prst="rect">
              <a:avLst/>
            </a:prstGeom>
            <a:solidFill>
              <a:srgbClr val="006666"/>
            </a:solidFill>
            <a:ln w="28575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72000" tIns="72000" rIns="72000" bIns="72000" anchor="ctr"/>
            <a:lstStyle/>
            <a:p>
              <a:pPr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1600">
                  <a:solidFill>
                    <a:schemeClr val="bg1"/>
                  </a:solidFill>
                  <a:latin typeface="+mn-lt"/>
                </a:rPr>
                <a:t>2</a:t>
              </a:r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4016167" y="1484784"/>
              <a:ext cx="2160969" cy="7093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bg-BG" dirty="0" smtClean="0">
                  <a:latin typeface="+mj-lt"/>
                </a:rPr>
                <a:t>КАЧЕСТВЕНА ОЦЕНКА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2296" name="Csoportba foglalás 32"/>
          <p:cNvGrpSpPr>
            <a:grpSpLocks/>
          </p:cNvGrpSpPr>
          <p:nvPr/>
        </p:nvGrpSpPr>
        <p:grpSpPr bwMode="auto">
          <a:xfrm>
            <a:off x="6780944" y="1125538"/>
            <a:ext cx="2665412" cy="706437"/>
            <a:chOff x="7041232" y="1484784"/>
            <a:chExt cx="2664295" cy="707886"/>
          </a:xfrm>
        </p:grpSpPr>
        <p:sp>
          <p:nvSpPr>
            <p:cNvPr id="16" name="Téglalap 15"/>
            <p:cNvSpPr/>
            <p:nvPr/>
          </p:nvSpPr>
          <p:spPr bwMode="auto">
            <a:xfrm>
              <a:off x="7041232" y="1658176"/>
              <a:ext cx="360211" cy="361102"/>
            </a:xfrm>
            <a:prstGeom prst="rect">
              <a:avLst/>
            </a:prstGeom>
            <a:solidFill>
              <a:srgbClr val="006666"/>
            </a:solidFill>
            <a:ln w="28575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72000" tIns="72000" rIns="72000" bIns="72000" anchor="ctr"/>
            <a:lstStyle/>
            <a:p>
              <a:pPr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1600">
                  <a:solidFill>
                    <a:schemeClr val="bg1"/>
                  </a:solidFill>
                  <a:latin typeface="+mn-lt"/>
                </a:rPr>
                <a:t>3</a:t>
              </a:r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7545845" y="1484784"/>
              <a:ext cx="2159682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bg-BG" dirty="0" smtClean="0">
                  <a:latin typeface="+mj-lt"/>
                </a:rPr>
                <a:t>БАЛАНСИРАНА ОЦЕНКА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3" name="Szövegdoboz 2"/>
          <p:cNvSpPr txBox="1"/>
          <p:nvPr/>
        </p:nvSpPr>
        <p:spPr>
          <a:xfrm>
            <a:off x="128464" y="3717032"/>
            <a:ext cx="3024187" cy="1366838"/>
          </a:xfrm>
          <a:prstGeom prst="rect">
            <a:avLst/>
          </a:prstGeom>
          <a:noFill/>
        </p:spPr>
        <p:txBody>
          <a:bodyPr/>
          <a:lstStyle/>
          <a:p>
            <a:pPr marL="174625" indent="-174625" algn="l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bg-BG" dirty="0" smtClean="0">
                <a:latin typeface="+mj-lt"/>
              </a:rPr>
              <a:t>Фармакоикономика</a:t>
            </a:r>
          </a:p>
          <a:p>
            <a:pPr marL="174625" indent="-174625" algn="l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bg-BG" dirty="0" smtClean="0">
                <a:latin typeface="+mj-lt"/>
              </a:rPr>
              <a:t>Количествени показатели</a:t>
            </a:r>
            <a:endParaRPr lang="en-US" dirty="0">
              <a:latin typeface="+mj-lt"/>
            </a:endParaRPr>
          </a:p>
          <a:p>
            <a:pPr marL="174625" indent="-174625" algn="l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ICER</a:t>
            </a:r>
            <a:r>
              <a:rPr lang="en-US" dirty="0">
                <a:latin typeface="+mj-lt"/>
              </a:rPr>
              <a:t>, </a:t>
            </a:r>
            <a:r>
              <a:rPr lang="bg-BG" dirty="0" smtClean="0">
                <a:latin typeface="+mj-lt"/>
              </a:rPr>
              <a:t>бюджетно въздействие</a:t>
            </a:r>
            <a:endParaRPr lang="en-US" dirty="0">
              <a:latin typeface="+mj-lt"/>
            </a:endParaRPr>
          </a:p>
          <a:p>
            <a:pPr marL="174625" indent="-174625" algn="l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bg-BG" dirty="0" smtClean="0">
                <a:latin typeface="+mj-lt"/>
              </a:rPr>
              <a:t>Праг на рентабилност</a:t>
            </a:r>
            <a:endParaRPr lang="en-US" dirty="0">
              <a:latin typeface="+mj-lt"/>
            </a:endParaRPr>
          </a:p>
        </p:txBody>
      </p:sp>
      <p:sp>
        <p:nvSpPr>
          <p:cNvPr id="12298" name="Szövegdoboz 19"/>
          <p:cNvSpPr txBox="1">
            <a:spLocks noChangeArrowheads="1"/>
          </p:cNvSpPr>
          <p:nvPr/>
        </p:nvSpPr>
        <p:spPr bwMode="auto">
          <a:xfrm>
            <a:off x="3009044" y="3789040"/>
            <a:ext cx="3455988" cy="1366838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marL="174625" indent="-174625" algn="l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>
                <a:latin typeface="+mj-lt"/>
              </a:defRPr>
            </a:lvl1pPr>
          </a:lstStyle>
          <a:p>
            <a:r>
              <a:rPr lang="bg-BG" altLang="en-US" dirty="0" smtClean="0"/>
              <a:t>Регулаторен подход</a:t>
            </a:r>
            <a:endParaRPr lang="en-US" altLang="en-US" dirty="0"/>
          </a:p>
          <a:p>
            <a:r>
              <a:rPr lang="bg-BG" altLang="en-US" dirty="0" smtClean="0"/>
              <a:t>Предимно качествени показатели</a:t>
            </a:r>
            <a:endParaRPr lang="en-US" altLang="en-US" dirty="0"/>
          </a:p>
          <a:p>
            <a:r>
              <a:rPr lang="bg-BG" altLang="en-US" dirty="0" smtClean="0"/>
              <a:t>Класификация</a:t>
            </a:r>
            <a:r>
              <a:rPr lang="hu-HU" altLang="en-US" dirty="0" smtClean="0"/>
              <a:t>, </a:t>
            </a:r>
            <a:r>
              <a:rPr lang="bg-BG" altLang="en-US" dirty="0" smtClean="0"/>
              <a:t>често с помоща на точкуване</a:t>
            </a:r>
            <a:endParaRPr lang="en-US" altLang="en-US" dirty="0"/>
          </a:p>
          <a:p>
            <a:r>
              <a:rPr lang="bg-BG" altLang="en-US" dirty="0" smtClean="0"/>
              <a:t>Класиране</a:t>
            </a:r>
            <a:endParaRPr lang="en-US" altLang="en-US" dirty="0"/>
          </a:p>
        </p:txBody>
      </p:sp>
      <p:sp>
        <p:nvSpPr>
          <p:cNvPr id="12299" name="Szövegdoboz 21"/>
          <p:cNvSpPr txBox="1">
            <a:spLocks noChangeArrowheads="1"/>
          </p:cNvSpPr>
          <p:nvPr/>
        </p:nvSpPr>
        <p:spPr bwMode="auto">
          <a:xfrm>
            <a:off x="6393594" y="3790354"/>
            <a:ext cx="3440113" cy="1366838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marL="174625" indent="-174625" algn="l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>
                <a:latin typeface="+mj-lt"/>
              </a:defRPr>
            </a:lvl1pPr>
          </a:lstStyle>
          <a:p>
            <a:r>
              <a:rPr lang="bg-BG" altLang="en-US" dirty="0" smtClean="0"/>
              <a:t>Синергия между 1 и 2</a:t>
            </a:r>
            <a:endParaRPr lang="en-US" altLang="en-US" dirty="0"/>
          </a:p>
          <a:p>
            <a:r>
              <a:rPr lang="bg-BG" altLang="en-US" dirty="0" smtClean="0"/>
              <a:t>Качество + Количество</a:t>
            </a:r>
            <a:endParaRPr lang="hu-HU" altLang="en-US" dirty="0"/>
          </a:p>
          <a:p>
            <a:r>
              <a:rPr lang="bg-BG" altLang="en-US" dirty="0" smtClean="0"/>
              <a:t>Колективно вземане на решения</a:t>
            </a:r>
            <a:endParaRPr lang="en-US" altLang="en-US" dirty="0"/>
          </a:p>
          <a:p>
            <a:r>
              <a:rPr lang="bg-BG" altLang="en-US" dirty="0" smtClean="0"/>
              <a:t>Нефинансови и социални аспекти</a:t>
            </a:r>
            <a:endParaRPr lang="bg-BG" altLang="en-US" dirty="0"/>
          </a:p>
        </p:txBody>
      </p:sp>
      <p:sp>
        <p:nvSpPr>
          <p:cNvPr id="11" name="Ellipszis 10"/>
          <p:cNvSpPr/>
          <p:nvPr/>
        </p:nvSpPr>
        <p:spPr bwMode="auto">
          <a:xfrm>
            <a:off x="1496711" y="610076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UK</a:t>
            </a:r>
          </a:p>
        </p:txBody>
      </p:sp>
      <p:sp>
        <p:nvSpPr>
          <p:cNvPr id="23" name="Ellipszis 22"/>
          <p:cNvSpPr/>
          <p:nvPr/>
        </p:nvSpPr>
        <p:spPr bwMode="auto">
          <a:xfrm>
            <a:off x="2144688" y="610076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u-HU" sz="1600" dirty="0">
                <a:latin typeface="+mj-lt"/>
              </a:rPr>
              <a:t>KS</a:t>
            </a:r>
            <a:endParaRPr lang="en-US" sz="1600" dirty="0">
              <a:latin typeface="+mj-lt"/>
            </a:endParaRPr>
          </a:p>
        </p:txBody>
      </p:sp>
      <p:sp>
        <p:nvSpPr>
          <p:cNvPr id="24" name="Ellipszis 23"/>
          <p:cNvSpPr/>
          <p:nvPr/>
        </p:nvSpPr>
        <p:spPr bwMode="auto">
          <a:xfrm>
            <a:off x="200757" y="610076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PL</a:t>
            </a:r>
          </a:p>
        </p:txBody>
      </p:sp>
      <p:sp>
        <p:nvSpPr>
          <p:cNvPr id="25" name="Ellipszis 24"/>
          <p:cNvSpPr/>
          <p:nvPr/>
        </p:nvSpPr>
        <p:spPr bwMode="auto">
          <a:xfrm>
            <a:off x="848734" y="610076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HU</a:t>
            </a:r>
          </a:p>
        </p:txBody>
      </p:sp>
      <p:sp>
        <p:nvSpPr>
          <p:cNvPr id="26" name="Ellipszis 25"/>
          <p:cNvSpPr/>
          <p:nvPr/>
        </p:nvSpPr>
        <p:spPr bwMode="auto">
          <a:xfrm>
            <a:off x="3369407" y="609441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F</a:t>
            </a:r>
          </a:p>
        </p:txBody>
      </p:sp>
      <p:sp>
        <p:nvSpPr>
          <p:cNvPr id="27" name="Ellipszis 26"/>
          <p:cNvSpPr/>
          <p:nvPr/>
        </p:nvSpPr>
        <p:spPr bwMode="auto">
          <a:xfrm>
            <a:off x="4017636" y="609441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I</a:t>
            </a:r>
          </a:p>
        </p:txBody>
      </p:sp>
      <p:sp>
        <p:nvSpPr>
          <p:cNvPr id="28" name="Ellipszis 27"/>
          <p:cNvSpPr/>
          <p:nvPr/>
        </p:nvSpPr>
        <p:spPr bwMode="auto">
          <a:xfrm>
            <a:off x="4665865" y="609441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J</a:t>
            </a:r>
          </a:p>
        </p:txBody>
      </p:sp>
      <p:sp>
        <p:nvSpPr>
          <p:cNvPr id="29" name="Ellipszis 28"/>
          <p:cNvSpPr/>
          <p:nvPr/>
        </p:nvSpPr>
        <p:spPr bwMode="auto">
          <a:xfrm>
            <a:off x="8047241" y="609441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CH</a:t>
            </a:r>
          </a:p>
        </p:txBody>
      </p:sp>
      <p:sp>
        <p:nvSpPr>
          <p:cNvPr id="30" name="Ellipszis 29"/>
          <p:cNvSpPr/>
          <p:nvPr/>
        </p:nvSpPr>
        <p:spPr bwMode="auto">
          <a:xfrm>
            <a:off x="6747607" y="609441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1600">
                <a:latin typeface="+mj-lt"/>
              </a:rPr>
              <a:t>CAN</a:t>
            </a:r>
          </a:p>
        </p:txBody>
      </p:sp>
      <p:sp>
        <p:nvSpPr>
          <p:cNvPr id="31" name="Ellipszis 30"/>
          <p:cNvSpPr/>
          <p:nvPr/>
        </p:nvSpPr>
        <p:spPr bwMode="auto">
          <a:xfrm>
            <a:off x="7397424" y="609441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defRPr/>
            </a:pPr>
            <a:r>
              <a:rPr lang="en-US" sz="1600">
                <a:latin typeface="+mj-lt"/>
              </a:rPr>
              <a:t>AUS</a:t>
            </a:r>
          </a:p>
        </p:txBody>
      </p:sp>
      <p:sp>
        <p:nvSpPr>
          <p:cNvPr id="36" name="Ellipszis 35"/>
          <p:cNvSpPr/>
          <p:nvPr/>
        </p:nvSpPr>
        <p:spPr bwMode="auto">
          <a:xfrm>
            <a:off x="8697057" y="6094413"/>
            <a:ext cx="576262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u-HU" sz="1600" dirty="0">
                <a:latin typeface="+mj-lt"/>
              </a:rPr>
              <a:t>S</a:t>
            </a:r>
            <a:endParaRPr lang="en-US" sz="1600" dirty="0">
              <a:latin typeface="+mj-lt"/>
            </a:endParaRPr>
          </a:p>
        </p:txBody>
      </p:sp>
      <p:sp>
        <p:nvSpPr>
          <p:cNvPr id="35" name="Ellipszis 34"/>
          <p:cNvSpPr/>
          <p:nvPr/>
        </p:nvSpPr>
        <p:spPr bwMode="auto">
          <a:xfrm>
            <a:off x="5314094" y="6092825"/>
            <a:ext cx="574675" cy="35242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u-HU" sz="1600" dirty="0">
                <a:latin typeface="+mj-lt"/>
              </a:rPr>
              <a:t>TW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80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4313" y="476250"/>
            <a:ext cx="89154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9688" rIns="0" bIns="39688" anchor="b"/>
          <a:lstStyle/>
          <a:p>
            <a:pPr algn="l" defTabSz="971550">
              <a:lnSpc>
                <a:spcPct val="90000"/>
              </a:lnSpc>
              <a:spcBef>
                <a:spcPct val="0"/>
              </a:spcBef>
              <a:defRPr/>
            </a:pPr>
            <a:r>
              <a:rPr lang="bg-BG" sz="2400" dirty="0" smtClean="0">
                <a:latin typeface="+mj-lt"/>
              </a:rPr>
              <a:t>Оценка на здравните технологии </a:t>
            </a:r>
            <a:r>
              <a:rPr lang="hu-HU" sz="2400" dirty="0" smtClean="0">
                <a:latin typeface="+mj-lt"/>
              </a:rPr>
              <a:t>(HTA</a:t>
            </a:r>
            <a:r>
              <a:rPr lang="hu-HU" sz="2400" dirty="0">
                <a:latin typeface="+mj-lt"/>
              </a:rPr>
              <a:t>): </a:t>
            </a:r>
            <a:r>
              <a:rPr lang="bg-BG" sz="2400" dirty="0" smtClean="0">
                <a:latin typeface="+mj-lt"/>
              </a:rPr>
              <a:t>широка дефиниция</a:t>
            </a:r>
            <a:endParaRPr lang="de-DE" sz="2400" dirty="0">
              <a:latin typeface="+mj-lt"/>
            </a:endParaRPr>
          </a:p>
        </p:txBody>
      </p:sp>
      <p:sp>
        <p:nvSpPr>
          <p:cNvPr id="3" name="Szamárfül 2"/>
          <p:cNvSpPr/>
          <p:nvPr/>
        </p:nvSpPr>
        <p:spPr bwMode="auto">
          <a:xfrm>
            <a:off x="415925" y="1844675"/>
            <a:ext cx="8785225" cy="403225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 algn="l">
              <a:spcAft>
                <a:spcPts val="12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bg-BG" dirty="0" smtClean="0">
                <a:latin typeface="+mj-lt"/>
              </a:rPr>
              <a:t>Оценката на здравните технологии </a:t>
            </a:r>
            <a:r>
              <a:rPr lang="en-US" dirty="0" smtClean="0">
                <a:latin typeface="+mj-lt"/>
              </a:rPr>
              <a:t>(HTA</a:t>
            </a:r>
            <a:r>
              <a:rPr lang="en-US" dirty="0">
                <a:latin typeface="+mj-lt"/>
              </a:rPr>
              <a:t>) </a:t>
            </a:r>
            <a:r>
              <a:rPr lang="bg-BG" dirty="0" smtClean="0">
                <a:latin typeface="+mj-lt"/>
              </a:rPr>
              <a:t>включва всички методи за</a:t>
            </a:r>
            <a:endParaRPr lang="en-US" dirty="0">
              <a:latin typeface="+mj-lt"/>
            </a:endParaRPr>
          </a:p>
          <a:p>
            <a:pPr marL="342900" indent="-342900" algn="l"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bg-BG" u="sng" dirty="0" smtClean="0">
                <a:solidFill>
                  <a:srgbClr val="006666"/>
                </a:solidFill>
                <a:latin typeface="+mj-lt"/>
              </a:rPr>
              <a:t>Систематична оценка </a:t>
            </a:r>
            <a:r>
              <a:rPr lang="bg-BG" dirty="0" smtClean="0">
                <a:latin typeface="+mj-lt"/>
              </a:rPr>
              <a:t>на</a:t>
            </a:r>
            <a:r>
              <a:rPr lang="hu-HU" dirty="0" smtClean="0">
                <a:latin typeface="+mj-lt"/>
              </a:rPr>
              <a:t> </a:t>
            </a:r>
            <a:r>
              <a:rPr lang="bg-BG" u="sng" dirty="0" smtClean="0">
                <a:solidFill>
                  <a:srgbClr val="006666"/>
                </a:solidFill>
                <a:latin typeface="+mj-lt"/>
              </a:rPr>
              <a:t>сравнителните ползи</a:t>
            </a:r>
            <a:r>
              <a:rPr lang="hu-HU" dirty="0" smtClean="0">
                <a:solidFill>
                  <a:srgbClr val="006666"/>
                </a:solidFill>
                <a:latin typeface="+mj-lt"/>
              </a:rPr>
              <a:t> </a:t>
            </a:r>
            <a:r>
              <a:rPr lang="bg-BG" dirty="0" smtClean="0">
                <a:latin typeface="+mj-lt"/>
              </a:rPr>
              <a:t>от лекарствените продукти и други здравни технологии</a:t>
            </a:r>
            <a:endParaRPr lang="en-US" dirty="0">
              <a:latin typeface="+mj-lt"/>
            </a:endParaRPr>
          </a:p>
          <a:p>
            <a:pPr marL="342900" indent="-342900" algn="l"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bg-BG" dirty="0" smtClean="0">
                <a:latin typeface="+mj-lt"/>
              </a:rPr>
              <a:t>Свързана е с </a:t>
            </a:r>
            <a:r>
              <a:rPr lang="bg-BG" u="sng" dirty="0" smtClean="0">
                <a:solidFill>
                  <a:srgbClr val="006666"/>
                </a:solidFill>
                <a:latin typeface="+mj-lt"/>
              </a:rPr>
              <a:t>решенията за ценообразуване и реимбурсиране</a:t>
            </a:r>
            <a:r>
              <a:rPr lang="en-US" dirty="0" smtClean="0">
                <a:latin typeface="+mj-lt"/>
              </a:rPr>
              <a:t> </a:t>
            </a:r>
            <a:r>
              <a:rPr lang="bg-BG" dirty="0" smtClean="0">
                <a:latin typeface="+mj-lt"/>
              </a:rPr>
              <a:t>от обществени и частни фондове</a:t>
            </a:r>
            <a:endParaRPr lang="en-US" dirty="0">
              <a:latin typeface="+mj-lt"/>
            </a:endParaRPr>
          </a:p>
          <a:p>
            <a:pPr marL="342900" indent="-342900" algn="l"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bg-BG" dirty="0" smtClean="0">
                <a:latin typeface="+mj-lt"/>
              </a:rPr>
              <a:t>Предшества </a:t>
            </a:r>
            <a:r>
              <a:rPr lang="bg-BG" u="sng" dirty="0" smtClean="0">
                <a:solidFill>
                  <a:srgbClr val="006666"/>
                </a:solidFill>
                <a:latin typeface="+mj-lt"/>
              </a:rPr>
              <a:t>навлизането</a:t>
            </a:r>
            <a:r>
              <a:rPr lang="en-US" dirty="0" smtClean="0">
                <a:solidFill>
                  <a:srgbClr val="006666"/>
                </a:solidFill>
                <a:latin typeface="+mj-lt"/>
              </a:rPr>
              <a:t> </a:t>
            </a:r>
            <a:r>
              <a:rPr lang="bg-BG" dirty="0" smtClean="0">
                <a:latin typeface="+mj-lt"/>
              </a:rPr>
              <a:t>в реомбурсния списък чрез</a:t>
            </a:r>
            <a:r>
              <a:rPr lang="en-US" dirty="0" smtClean="0">
                <a:latin typeface="+mj-lt"/>
              </a:rPr>
              <a:t> </a:t>
            </a:r>
            <a:r>
              <a:rPr lang="bg-BG" u="sng" dirty="0" smtClean="0">
                <a:solidFill>
                  <a:srgbClr val="006666"/>
                </a:solidFill>
                <a:latin typeface="+mj-lt"/>
              </a:rPr>
              <a:t>създаване на ръководства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200024" y="70519"/>
            <a:ext cx="8569399" cy="838201"/>
          </a:xfrm>
        </p:spPr>
        <p:txBody>
          <a:bodyPr/>
          <a:lstStyle/>
          <a:p>
            <a:r>
              <a:rPr lang="bg-BG" dirty="0" smtClean="0"/>
              <a:t>Как да се структурира системата за ОЗТ</a:t>
            </a:r>
            <a:r>
              <a:rPr lang="hu-HU" dirty="0" smtClean="0"/>
              <a:t>?</a:t>
            </a:r>
            <a:endParaRPr lang="en-US" dirty="0" smtClean="0"/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688975" y="1966913"/>
            <a:ext cx="5041900" cy="3675062"/>
          </a:xfrm>
          <a:custGeom>
            <a:avLst/>
            <a:gdLst>
              <a:gd name="T0" fmla="*/ 4297363 w 3176"/>
              <a:gd name="T1" fmla="*/ 2581275 h 2315"/>
              <a:gd name="T2" fmla="*/ 0 w 3176"/>
              <a:gd name="T3" fmla="*/ 2576512 h 2315"/>
              <a:gd name="T4" fmla="*/ 0 w 3176"/>
              <a:gd name="T5" fmla="*/ 3675062 h 2315"/>
              <a:gd name="T6" fmla="*/ 4283075 w 3176"/>
              <a:gd name="T7" fmla="*/ 3675062 h 2315"/>
              <a:gd name="T8" fmla="*/ 5041900 w 3176"/>
              <a:gd name="T9" fmla="*/ 1833562 h 2315"/>
              <a:gd name="T10" fmla="*/ 4283075 w 3176"/>
              <a:gd name="T11" fmla="*/ 0 h 2315"/>
              <a:gd name="T12" fmla="*/ 0 w 3176"/>
              <a:gd name="T13" fmla="*/ 0 h 2315"/>
              <a:gd name="T14" fmla="*/ 0 w 3176"/>
              <a:gd name="T15" fmla="*/ 1106487 h 2315"/>
              <a:gd name="T16" fmla="*/ 4297363 w 3176"/>
              <a:gd name="T17" fmla="*/ 1100137 h 2315"/>
              <a:gd name="T18" fmla="*/ 4294188 w 3176"/>
              <a:gd name="T19" fmla="*/ 1358900 h 2315"/>
              <a:gd name="T20" fmla="*/ 0 w 3176"/>
              <a:gd name="T21" fmla="*/ 1358900 h 2315"/>
              <a:gd name="T22" fmla="*/ 0 w 3176"/>
              <a:gd name="T23" fmla="*/ 2324100 h 2315"/>
              <a:gd name="T24" fmla="*/ 4292600 w 3176"/>
              <a:gd name="T25" fmla="*/ 2319337 h 2315"/>
              <a:gd name="T26" fmla="*/ 4297363 w 3176"/>
              <a:gd name="T27" fmla="*/ 2581275 h 231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76" h="2315">
                <a:moveTo>
                  <a:pt x="2707" y="1626"/>
                </a:moveTo>
                <a:lnTo>
                  <a:pt x="0" y="1623"/>
                </a:lnTo>
                <a:lnTo>
                  <a:pt x="0" y="2315"/>
                </a:lnTo>
                <a:lnTo>
                  <a:pt x="2698" y="2315"/>
                </a:lnTo>
                <a:lnTo>
                  <a:pt x="3176" y="1155"/>
                </a:lnTo>
                <a:lnTo>
                  <a:pt x="2698" y="0"/>
                </a:lnTo>
                <a:lnTo>
                  <a:pt x="0" y="0"/>
                </a:lnTo>
                <a:lnTo>
                  <a:pt x="0" y="697"/>
                </a:lnTo>
                <a:lnTo>
                  <a:pt x="2707" y="693"/>
                </a:lnTo>
                <a:lnTo>
                  <a:pt x="2705" y="856"/>
                </a:lnTo>
                <a:lnTo>
                  <a:pt x="0" y="856"/>
                </a:lnTo>
                <a:lnTo>
                  <a:pt x="0" y="1464"/>
                </a:lnTo>
                <a:lnTo>
                  <a:pt x="2704" y="1461"/>
                </a:lnTo>
                <a:lnTo>
                  <a:pt x="2707" y="1626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49896" y="2215556"/>
            <a:ext cx="407511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1588" lvl="1" algn="l" defTabSz="857250">
              <a:spcBef>
                <a:spcPct val="40000"/>
              </a:spcBef>
            </a:pPr>
            <a:r>
              <a:rPr lang="bg-BG" dirty="0" smtClean="0"/>
              <a:t>Проучване на парадигмите и възможните подходи</a:t>
            </a:r>
            <a:endParaRPr lang="hu-H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7713" y="1966913"/>
            <a:ext cx="3389312" cy="36750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49896" y="3341192"/>
            <a:ext cx="4075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1588" lvl="1" algn="l" defTabSz="857250">
              <a:spcBef>
                <a:spcPct val="40000"/>
              </a:spcBef>
            </a:pPr>
            <a:r>
              <a:rPr lang="bg-BG" dirty="0" smtClean="0"/>
              <a:t>Проучване на международните тенденции, добри и лоши практики</a:t>
            </a:r>
            <a:endParaRPr lang="de-DE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949896" y="4635005"/>
            <a:ext cx="4075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1588" lvl="1" algn="l" defTabSz="857250">
              <a:spcBef>
                <a:spcPct val="40000"/>
              </a:spcBef>
            </a:pPr>
            <a:r>
              <a:rPr lang="bg-BG" dirty="0" smtClean="0"/>
              <a:t>Анализ и разбиране на местните специфики и административните фактори</a:t>
            </a:r>
            <a:endParaRPr lang="de-DE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030913" y="3312003"/>
            <a:ext cx="318611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1588" lvl="1" defTabSz="857250">
              <a:spcBef>
                <a:spcPct val="40000"/>
              </a:spcBef>
            </a:pPr>
            <a:r>
              <a:rPr lang="bg-BG" sz="3200" dirty="0" smtClean="0"/>
              <a:t>Избор на система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2520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4313" y="476250"/>
            <a:ext cx="848310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9688" rIns="0" bIns="39688" anchor="b"/>
          <a:lstStyle/>
          <a:p>
            <a:pPr algn="l" defTabSz="971550">
              <a:lnSpc>
                <a:spcPct val="90000"/>
              </a:lnSpc>
              <a:spcBef>
                <a:spcPct val="0"/>
              </a:spcBef>
            </a:pPr>
            <a:r>
              <a:rPr lang="bg-BG" sz="2400" dirty="0" smtClean="0">
                <a:latin typeface="+mj-lt"/>
              </a:rPr>
              <a:t>ОЗТ тенденции във водещите форацефтични пазари</a:t>
            </a:r>
            <a:r>
              <a:rPr lang="hu-HU" sz="2400" dirty="0" smtClean="0">
                <a:latin typeface="+mj-lt"/>
              </a:rPr>
              <a:t>: </a:t>
            </a:r>
          </a:p>
          <a:p>
            <a:pPr algn="l" defTabSz="971550">
              <a:lnSpc>
                <a:spcPct val="90000"/>
              </a:lnSpc>
              <a:spcBef>
                <a:spcPct val="0"/>
              </a:spcBef>
            </a:pPr>
            <a:r>
              <a:rPr lang="bg-BG" sz="2400" dirty="0" smtClean="0">
                <a:latin typeface="+mj-lt"/>
              </a:rPr>
              <a:t>По-балансиран подход и повече граждански контрол</a:t>
            </a:r>
            <a:endParaRPr lang="de-DE" sz="2400" dirty="0">
              <a:latin typeface="+mj-lt"/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2727895" y="3681884"/>
            <a:ext cx="3973512" cy="2227262"/>
          </a:xfrm>
          <a:custGeom>
            <a:avLst/>
            <a:gdLst>
              <a:gd name="T0" fmla="*/ 3795712 w 2503"/>
              <a:gd name="T1" fmla="*/ 17462 h 1403"/>
              <a:gd name="T2" fmla="*/ 2706687 w 2503"/>
              <a:gd name="T3" fmla="*/ 17462 h 1403"/>
              <a:gd name="T4" fmla="*/ 1920875 w 2503"/>
              <a:gd name="T5" fmla="*/ 20637 h 1403"/>
              <a:gd name="T6" fmla="*/ 1208087 w 2503"/>
              <a:gd name="T7" fmla="*/ 93662 h 1403"/>
              <a:gd name="T8" fmla="*/ 681037 w 2503"/>
              <a:gd name="T9" fmla="*/ 7937 h 1403"/>
              <a:gd name="T10" fmla="*/ 660400 w 2503"/>
              <a:gd name="T11" fmla="*/ 858837 h 1403"/>
              <a:gd name="T12" fmla="*/ 58737 w 2503"/>
              <a:gd name="T13" fmla="*/ 1077912 h 1403"/>
              <a:gd name="T14" fmla="*/ 677862 w 2503"/>
              <a:gd name="T15" fmla="*/ 1441450 h 1403"/>
              <a:gd name="T16" fmla="*/ 677862 w 2503"/>
              <a:gd name="T17" fmla="*/ 2227262 h 1403"/>
              <a:gd name="T18" fmla="*/ 3795712 w 2503"/>
              <a:gd name="T19" fmla="*/ 2227262 h 1403"/>
              <a:gd name="T20" fmla="*/ 3786187 w 2503"/>
              <a:gd name="T21" fmla="*/ 1460500 h 1403"/>
              <a:gd name="T22" fmla="*/ 3171825 w 2503"/>
              <a:gd name="T23" fmla="*/ 1293812 h 1403"/>
              <a:gd name="T24" fmla="*/ 3767137 w 2503"/>
              <a:gd name="T25" fmla="*/ 863600 h 1403"/>
              <a:gd name="T26" fmla="*/ 3795712 w 2503"/>
              <a:gd name="T27" fmla="*/ 17462 h 140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03" h="1403">
                <a:moveTo>
                  <a:pt x="2391" y="11"/>
                </a:moveTo>
                <a:cubicBezTo>
                  <a:pt x="2048" y="11"/>
                  <a:pt x="1705" y="11"/>
                  <a:pt x="1705" y="11"/>
                </a:cubicBezTo>
                <a:cubicBezTo>
                  <a:pt x="2045" y="530"/>
                  <a:pt x="866" y="481"/>
                  <a:pt x="1210" y="13"/>
                </a:cubicBezTo>
                <a:cubicBezTo>
                  <a:pt x="1067" y="14"/>
                  <a:pt x="893" y="53"/>
                  <a:pt x="761" y="59"/>
                </a:cubicBezTo>
                <a:cubicBezTo>
                  <a:pt x="450" y="95"/>
                  <a:pt x="423" y="0"/>
                  <a:pt x="429" y="5"/>
                </a:cubicBezTo>
                <a:cubicBezTo>
                  <a:pt x="486" y="57"/>
                  <a:pt x="530" y="355"/>
                  <a:pt x="416" y="541"/>
                </a:cubicBezTo>
                <a:cubicBezTo>
                  <a:pt x="321" y="577"/>
                  <a:pt x="78" y="271"/>
                  <a:pt x="37" y="679"/>
                </a:cubicBezTo>
                <a:cubicBezTo>
                  <a:pt x="0" y="1197"/>
                  <a:pt x="427" y="918"/>
                  <a:pt x="427" y="908"/>
                </a:cubicBezTo>
                <a:cubicBezTo>
                  <a:pt x="427" y="1155"/>
                  <a:pt x="427" y="1403"/>
                  <a:pt x="427" y="1403"/>
                </a:cubicBezTo>
                <a:cubicBezTo>
                  <a:pt x="427" y="1403"/>
                  <a:pt x="1409" y="1403"/>
                  <a:pt x="2391" y="1403"/>
                </a:cubicBezTo>
                <a:cubicBezTo>
                  <a:pt x="2392" y="1048"/>
                  <a:pt x="2391" y="935"/>
                  <a:pt x="2385" y="920"/>
                </a:cubicBezTo>
                <a:cubicBezTo>
                  <a:pt x="2379" y="905"/>
                  <a:pt x="2050" y="1153"/>
                  <a:pt x="1998" y="815"/>
                </a:cubicBezTo>
                <a:cubicBezTo>
                  <a:pt x="1975" y="241"/>
                  <a:pt x="2248" y="557"/>
                  <a:pt x="2373" y="544"/>
                </a:cubicBezTo>
                <a:cubicBezTo>
                  <a:pt x="2430" y="493"/>
                  <a:pt x="2503" y="148"/>
                  <a:pt x="2391" y="11"/>
                </a:cubicBezTo>
                <a:close/>
              </a:path>
            </a:pathLst>
          </a:custGeom>
          <a:solidFill>
            <a:srgbClr val="006666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275582" y="1484784"/>
            <a:ext cx="4094163" cy="3017837"/>
          </a:xfrm>
          <a:custGeom>
            <a:avLst/>
            <a:gdLst>
              <a:gd name="T0" fmla="*/ 3248025 w 2579"/>
              <a:gd name="T1" fmla="*/ 2211387 h 1901"/>
              <a:gd name="T2" fmla="*/ 2159000 w 2579"/>
              <a:gd name="T3" fmla="*/ 2211387 h 1901"/>
              <a:gd name="T4" fmla="*/ 1371600 w 2579"/>
              <a:gd name="T5" fmla="*/ 2214562 h 1901"/>
              <a:gd name="T6" fmla="*/ 138113 w 2579"/>
              <a:gd name="T7" fmla="*/ 2214562 h 1901"/>
              <a:gd name="T8" fmla="*/ 138113 w 2579"/>
              <a:gd name="T9" fmla="*/ 1404937 h 1901"/>
              <a:gd name="T10" fmla="*/ 757238 w 2579"/>
              <a:gd name="T11" fmla="*/ 1147762 h 1901"/>
              <a:gd name="T12" fmla="*/ 142875 w 2579"/>
              <a:gd name="T13" fmla="*/ 785812 h 1901"/>
              <a:gd name="T14" fmla="*/ 142875 w 2579"/>
              <a:gd name="T15" fmla="*/ 0 h 1901"/>
              <a:gd name="T16" fmla="*/ 3248025 w 2579"/>
              <a:gd name="T17" fmla="*/ 0 h 1901"/>
              <a:gd name="T18" fmla="*/ 3248025 w 2579"/>
              <a:gd name="T19" fmla="*/ 784225 h 1901"/>
              <a:gd name="T20" fmla="*/ 3735388 w 2579"/>
              <a:gd name="T21" fmla="*/ 1470025 h 1901"/>
              <a:gd name="T22" fmla="*/ 3252788 w 2579"/>
              <a:gd name="T23" fmla="*/ 1390650 h 1901"/>
              <a:gd name="T24" fmla="*/ 3248025 w 2579"/>
              <a:gd name="T25" fmla="*/ 2211387 h 190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579" h="1901">
                <a:moveTo>
                  <a:pt x="2046" y="1393"/>
                </a:moveTo>
                <a:lnTo>
                  <a:pt x="1360" y="1393"/>
                </a:lnTo>
                <a:cubicBezTo>
                  <a:pt x="1700" y="1901"/>
                  <a:pt x="526" y="1873"/>
                  <a:pt x="864" y="1395"/>
                </a:cubicBezTo>
                <a:cubicBezTo>
                  <a:pt x="672" y="1395"/>
                  <a:pt x="185" y="1516"/>
                  <a:pt x="87" y="1395"/>
                </a:cubicBezTo>
                <a:cubicBezTo>
                  <a:pt x="0" y="1284"/>
                  <a:pt x="22" y="997"/>
                  <a:pt x="87" y="885"/>
                </a:cubicBezTo>
                <a:cubicBezTo>
                  <a:pt x="131" y="764"/>
                  <a:pt x="438" y="1170"/>
                  <a:pt x="477" y="723"/>
                </a:cubicBezTo>
                <a:cubicBezTo>
                  <a:pt x="519" y="207"/>
                  <a:pt x="90" y="485"/>
                  <a:pt x="90" y="495"/>
                </a:cubicBezTo>
                <a:cubicBezTo>
                  <a:pt x="90" y="248"/>
                  <a:pt x="90" y="0"/>
                  <a:pt x="90" y="0"/>
                </a:cubicBezTo>
                <a:cubicBezTo>
                  <a:pt x="90" y="0"/>
                  <a:pt x="1068" y="0"/>
                  <a:pt x="2046" y="0"/>
                </a:cubicBezTo>
                <a:cubicBezTo>
                  <a:pt x="2046" y="20"/>
                  <a:pt x="2049" y="344"/>
                  <a:pt x="2046" y="494"/>
                </a:cubicBezTo>
                <a:cubicBezTo>
                  <a:pt x="2579" y="173"/>
                  <a:pt x="2461" y="909"/>
                  <a:pt x="2353" y="926"/>
                </a:cubicBezTo>
                <a:cubicBezTo>
                  <a:pt x="2230" y="993"/>
                  <a:pt x="2125" y="818"/>
                  <a:pt x="2049" y="876"/>
                </a:cubicBezTo>
                <a:cubicBezTo>
                  <a:pt x="1911" y="1208"/>
                  <a:pt x="2046" y="1393"/>
                  <a:pt x="2046" y="139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/>
          <a:p>
            <a:endParaRPr lang="en-GB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299020" y="2899246"/>
            <a:ext cx="3249612" cy="3009900"/>
          </a:xfrm>
          <a:custGeom>
            <a:avLst/>
            <a:gdLst>
              <a:gd name="T0" fmla="*/ 0 w 2047"/>
              <a:gd name="T1" fmla="*/ 795338 h 1896"/>
              <a:gd name="T2" fmla="*/ 1085850 w 2047"/>
              <a:gd name="T3" fmla="*/ 790575 h 1896"/>
              <a:gd name="T4" fmla="*/ 1876425 w 2047"/>
              <a:gd name="T5" fmla="*/ 795338 h 1896"/>
              <a:gd name="T6" fmla="*/ 3109912 w 2047"/>
              <a:gd name="T7" fmla="*/ 795338 h 1896"/>
              <a:gd name="T8" fmla="*/ 3109912 w 2047"/>
              <a:gd name="T9" fmla="*/ 1604963 h 1896"/>
              <a:gd name="T10" fmla="*/ 2490787 w 2047"/>
              <a:gd name="T11" fmla="*/ 1862138 h 1896"/>
              <a:gd name="T12" fmla="*/ 3105150 w 2047"/>
              <a:gd name="T13" fmla="*/ 2224088 h 1896"/>
              <a:gd name="T14" fmla="*/ 3105150 w 2047"/>
              <a:gd name="T15" fmla="*/ 3009900 h 1896"/>
              <a:gd name="T16" fmla="*/ 0 w 2047"/>
              <a:gd name="T17" fmla="*/ 3009900 h 1896"/>
              <a:gd name="T18" fmla="*/ 0 w 2047"/>
              <a:gd name="T19" fmla="*/ 795338 h 18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047" h="1896">
                <a:moveTo>
                  <a:pt x="0" y="501"/>
                </a:moveTo>
                <a:lnTo>
                  <a:pt x="684" y="498"/>
                </a:lnTo>
                <a:cubicBezTo>
                  <a:pt x="342" y="0"/>
                  <a:pt x="1521" y="18"/>
                  <a:pt x="1182" y="501"/>
                </a:cubicBezTo>
                <a:cubicBezTo>
                  <a:pt x="1374" y="501"/>
                  <a:pt x="1859" y="375"/>
                  <a:pt x="1959" y="501"/>
                </a:cubicBezTo>
                <a:cubicBezTo>
                  <a:pt x="2047" y="611"/>
                  <a:pt x="2024" y="899"/>
                  <a:pt x="1959" y="1011"/>
                </a:cubicBezTo>
                <a:cubicBezTo>
                  <a:pt x="1920" y="1137"/>
                  <a:pt x="1608" y="726"/>
                  <a:pt x="1569" y="1173"/>
                </a:cubicBezTo>
                <a:cubicBezTo>
                  <a:pt x="1527" y="1689"/>
                  <a:pt x="1956" y="1411"/>
                  <a:pt x="1956" y="1401"/>
                </a:cubicBezTo>
                <a:cubicBezTo>
                  <a:pt x="1956" y="1648"/>
                  <a:pt x="1956" y="1896"/>
                  <a:pt x="1956" y="1896"/>
                </a:cubicBezTo>
                <a:lnTo>
                  <a:pt x="0" y="1896"/>
                </a:lnTo>
                <a:lnTo>
                  <a:pt x="0" y="5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/>
          <a:p>
            <a:endParaRPr lang="en-GB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99020" y="1484784"/>
            <a:ext cx="3795712" cy="2224087"/>
          </a:xfrm>
          <a:custGeom>
            <a:avLst/>
            <a:gdLst>
              <a:gd name="T0" fmla="*/ 0 w 2391"/>
              <a:gd name="T1" fmla="*/ 2209800 h 1401"/>
              <a:gd name="T2" fmla="*/ 1089025 w 2391"/>
              <a:gd name="T3" fmla="*/ 2209800 h 1401"/>
              <a:gd name="T4" fmla="*/ 1874837 w 2391"/>
              <a:gd name="T5" fmla="*/ 2206625 h 1401"/>
              <a:gd name="T6" fmla="*/ 2587625 w 2391"/>
              <a:gd name="T7" fmla="*/ 2133600 h 1401"/>
              <a:gd name="T8" fmla="*/ 3116262 w 2391"/>
              <a:gd name="T9" fmla="*/ 2216150 h 1401"/>
              <a:gd name="T10" fmla="*/ 3133725 w 2391"/>
              <a:gd name="T11" fmla="*/ 1374775 h 1401"/>
              <a:gd name="T12" fmla="*/ 3736975 w 2391"/>
              <a:gd name="T13" fmla="*/ 1149350 h 1401"/>
              <a:gd name="T14" fmla="*/ 3117850 w 2391"/>
              <a:gd name="T15" fmla="*/ 785812 h 1401"/>
              <a:gd name="T16" fmla="*/ 3117850 w 2391"/>
              <a:gd name="T17" fmla="*/ 0 h 1401"/>
              <a:gd name="T18" fmla="*/ 0 w 2391"/>
              <a:gd name="T19" fmla="*/ 0 h 1401"/>
              <a:gd name="T20" fmla="*/ 0 w 2391"/>
              <a:gd name="T21" fmla="*/ 2209800 h 140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91" h="1401">
                <a:moveTo>
                  <a:pt x="0" y="1392"/>
                </a:moveTo>
                <a:lnTo>
                  <a:pt x="686" y="1392"/>
                </a:lnTo>
                <a:cubicBezTo>
                  <a:pt x="346" y="873"/>
                  <a:pt x="1525" y="922"/>
                  <a:pt x="1181" y="1390"/>
                </a:cubicBezTo>
                <a:cubicBezTo>
                  <a:pt x="1324" y="1389"/>
                  <a:pt x="1498" y="1350"/>
                  <a:pt x="1630" y="1344"/>
                </a:cubicBezTo>
                <a:cubicBezTo>
                  <a:pt x="1941" y="1308"/>
                  <a:pt x="1969" y="1401"/>
                  <a:pt x="1963" y="1396"/>
                </a:cubicBezTo>
                <a:cubicBezTo>
                  <a:pt x="1906" y="1344"/>
                  <a:pt x="1860" y="1052"/>
                  <a:pt x="1974" y="866"/>
                </a:cubicBezTo>
                <a:cubicBezTo>
                  <a:pt x="2069" y="830"/>
                  <a:pt x="2313" y="1132"/>
                  <a:pt x="2354" y="724"/>
                </a:cubicBezTo>
                <a:cubicBezTo>
                  <a:pt x="2391" y="206"/>
                  <a:pt x="1964" y="485"/>
                  <a:pt x="1964" y="495"/>
                </a:cubicBezTo>
                <a:cubicBezTo>
                  <a:pt x="1964" y="248"/>
                  <a:pt x="1964" y="0"/>
                  <a:pt x="1964" y="0"/>
                </a:cubicBezTo>
                <a:lnTo>
                  <a:pt x="0" y="0"/>
                </a:lnTo>
                <a:lnTo>
                  <a:pt x="0" y="1392"/>
                </a:lnTo>
                <a:close/>
              </a:path>
            </a:pathLst>
          </a:custGeom>
          <a:solidFill>
            <a:srgbClr val="006666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/>
          <a:p>
            <a:endParaRPr lang="en-GB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8557" y="2218259"/>
            <a:ext cx="274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defTabSz="857250">
              <a:spcBef>
                <a:spcPct val="40000"/>
              </a:spcBef>
            </a:pPr>
            <a:r>
              <a:rPr lang="bg-BG" dirty="0" smtClean="0">
                <a:solidFill>
                  <a:schemeClr val="bg1"/>
                </a:solidFill>
              </a:rPr>
              <a:t>Въвеждане на формални ОЗТ системи</a:t>
            </a:r>
            <a:endParaRPr lang="hu-HU" dirty="0" smtClean="0">
              <a:solidFill>
                <a:schemeClr val="bg1"/>
              </a:solidFill>
            </a:endParaRPr>
          </a:p>
          <a:p>
            <a:pPr algn="ctr" defTabSz="857250">
              <a:spcBef>
                <a:spcPct val="40000"/>
              </a:spcBef>
            </a:pPr>
            <a:r>
              <a:rPr lang="hu-HU" sz="1400" dirty="0" smtClean="0">
                <a:solidFill>
                  <a:schemeClr val="bg1"/>
                </a:solidFill>
              </a:rPr>
              <a:t>(</a:t>
            </a:r>
            <a:r>
              <a:rPr lang="bg-BG" sz="1400" dirty="0" smtClean="0">
                <a:solidFill>
                  <a:schemeClr val="bg1"/>
                </a:solidFill>
              </a:rPr>
              <a:t>напр. </a:t>
            </a:r>
            <a:r>
              <a:rPr lang="hu-HU" sz="1400" dirty="0" smtClean="0">
                <a:solidFill>
                  <a:schemeClr val="bg1"/>
                </a:solidFill>
              </a:rPr>
              <a:t> </a:t>
            </a:r>
            <a:r>
              <a:rPr lang="bg-BG" sz="1400" dirty="0" smtClean="0">
                <a:solidFill>
                  <a:schemeClr val="bg1"/>
                </a:solidFill>
              </a:rPr>
              <a:t>Швейцария</a:t>
            </a:r>
            <a:r>
              <a:rPr lang="hu-HU" sz="1400" dirty="0" smtClean="0">
                <a:solidFill>
                  <a:schemeClr val="bg1"/>
                </a:solidFill>
              </a:rPr>
              <a:t>, </a:t>
            </a:r>
            <a:r>
              <a:rPr lang="bg-BG" sz="1400" dirty="0" smtClean="0">
                <a:solidFill>
                  <a:schemeClr val="bg1"/>
                </a:solidFill>
              </a:rPr>
              <a:t>Германия</a:t>
            </a:r>
            <a:r>
              <a:rPr lang="hu-HU" sz="1400" dirty="0" smtClean="0">
                <a:solidFill>
                  <a:schemeClr val="bg1"/>
                </a:solidFill>
              </a:rPr>
              <a:t>)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88904" y="2348880"/>
            <a:ext cx="240077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defTabSz="857250">
              <a:spcBef>
                <a:spcPct val="40000"/>
              </a:spcBef>
            </a:pPr>
            <a:r>
              <a:rPr lang="bg-BG" dirty="0" smtClean="0"/>
              <a:t>По-балансиран подоход базиран на множество критерии</a:t>
            </a:r>
          </a:p>
          <a:p>
            <a:pPr algn="ctr" defTabSz="857250">
              <a:spcBef>
                <a:spcPct val="40000"/>
              </a:spcBef>
            </a:pPr>
            <a:r>
              <a:rPr lang="hu-HU" sz="1400" dirty="0" smtClean="0"/>
              <a:t> (</a:t>
            </a:r>
            <a:r>
              <a:rPr lang="bg-BG" sz="1400" dirty="0" smtClean="0"/>
              <a:t>напр.</a:t>
            </a:r>
            <a:r>
              <a:rPr lang="hu-HU" sz="1400" dirty="0" smtClean="0"/>
              <a:t> </a:t>
            </a:r>
            <a:r>
              <a:rPr lang="bg-BG" sz="1400" dirty="0" smtClean="0"/>
              <a:t>Англия</a:t>
            </a:r>
            <a:r>
              <a:rPr lang="hu-HU" sz="1400" dirty="0" smtClean="0"/>
              <a:t>, </a:t>
            </a:r>
            <a:r>
              <a:rPr lang="bg-BG" sz="1400" dirty="0" smtClean="0"/>
              <a:t>Франция</a:t>
            </a:r>
            <a:r>
              <a:rPr lang="hu-HU" sz="1400" dirty="0" smtClean="0"/>
              <a:t>)</a:t>
            </a:r>
            <a:endParaRPr lang="hu-HU" sz="1400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88504" y="4658196"/>
            <a:ext cx="216922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defTabSz="857250">
              <a:spcBef>
                <a:spcPct val="40000"/>
              </a:spcBef>
            </a:pPr>
            <a:r>
              <a:rPr lang="bg-BG" dirty="0" smtClean="0"/>
              <a:t>Прилагане на различни подходи за отделните терапевтични области</a:t>
            </a:r>
            <a:endParaRPr lang="de-DE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800872" y="4738538"/>
            <a:ext cx="189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defTabSz="857250">
              <a:spcBef>
                <a:spcPct val="40000"/>
              </a:spcBef>
            </a:pPr>
            <a:r>
              <a:rPr lang="bg-BG" dirty="0" smtClean="0">
                <a:solidFill>
                  <a:schemeClr val="bg1"/>
                </a:solidFill>
              </a:rPr>
              <a:t>Растящо значение на ОЗТ процеса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5837807" y="3681884"/>
            <a:ext cx="3795713" cy="2227262"/>
          </a:xfrm>
          <a:custGeom>
            <a:avLst/>
            <a:gdLst>
              <a:gd name="T0" fmla="*/ 3795713 w 2391"/>
              <a:gd name="T1" fmla="*/ 17462 h 1403"/>
              <a:gd name="T2" fmla="*/ 2706688 w 2391"/>
              <a:gd name="T3" fmla="*/ 17462 h 1403"/>
              <a:gd name="T4" fmla="*/ 1920875 w 2391"/>
              <a:gd name="T5" fmla="*/ 20637 h 1403"/>
              <a:gd name="T6" fmla="*/ 1208088 w 2391"/>
              <a:gd name="T7" fmla="*/ 93662 h 1403"/>
              <a:gd name="T8" fmla="*/ 681038 w 2391"/>
              <a:gd name="T9" fmla="*/ 7937 h 1403"/>
              <a:gd name="T10" fmla="*/ 660400 w 2391"/>
              <a:gd name="T11" fmla="*/ 858837 h 1403"/>
              <a:gd name="T12" fmla="*/ 58738 w 2391"/>
              <a:gd name="T13" fmla="*/ 1077912 h 1403"/>
              <a:gd name="T14" fmla="*/ 676275 w 2391"/>
              <a:gd name="T15" fmla="*/ 1449387 h 1403"/>
              <a:gd name="T16" fmla="*/ 677863 w 2391"/>
              <a:gd name="T17" fmla="*/ 2227262 h 1403"/>
              <a:gd name="T18" fmla="*/ 3795713 w 2391"/>
              <a:gd name="T19" fmla="*/ 2227262 h 1403"/>
              <a:gd name="T20" fmla="*/ 3795713 w 2391"/>
              <a:gd name="T21" fmla="*/ 17462 h 14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91" h="1403">
                <a:moveTo>
                  <a:pt x="2391" y="11"/>
                </a:moveTo>
                <a:lnTo>
                  <a:pt x="1705" y="11"/>
                </a:lnTo>
                <a:cubicBezTo>
                  <a:pt x="2045" y="530"/>
                  <a:pt x="866" y="481"/>
                  <a:pt x="1210" y="13"/>
                </a:cubicBezTo>
                <a:cubicBezTo>
                  <a:pt x="1067" y="14"/>
                  <a:pt x="893" y="53"/>
                  <a:pt x="761" y="59"/>
                </a:cubicBezTo>
                <a:cubicBezTo>
                  <a:pt x="450" y="95"/>
                  <a:pt x="423" y="0"/>
                  <a:pt x="429" y="5"/>
                </a:cubicBezTo>
                <a:cubicBezTo>
                  <a:pt x="486" y="57"/>
                  <a:pt x="530" y="355"/>
                  <a:pt x="416" y="541"/>
                </a:cubicBezTo>
                <a:cubicBezTo>
                  <a:pt x="321" y="577"/>
                  <a:pt x="78" y="271"/>
                  <a:pt x="37" y="679"/>
                </a:cubicBezTo>
                <a:cubicBezTo>
                  <a:pt x="0" y="1197"/>
                  <a:pt x="426" y="923"/>
                  <a:pt x="426" y="913"/>
                </a:cubicBezTo>
                <a:cubicBezTo>
                  <a:pt x="426" y="1156"/>
                  <a:pt x="427" y="1403"/>
                  <a:pt x="427" y="1403"/>
                </a:cubicBezTo>
                <a:lnTo>
                  <a:pt x="2391" y="1403"/>
                </a:lnTo>
                <a:lnTo>
                  <a:pt x="2391" y="1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/>
          <a:p>
            <a:endParaRPr lang="en-GB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6385495" y="1484784"/>
            <a:ext cx="3248025" cy="3017837"/>
          </a:xfrm>
          <a:custGeom>
            <a:avLst/>
            <a:gdLst>
              <a:gd name="T0" fmla="*/ 3248025 w 2046"/>
              <a:gd name="T1" fmla="*/ 2211387 h 1901"/>
              <a:gd name="T2" fmla="*/ 2159000 w 2046"/>
              <a:gd name="T3" fmla="*/ 2211387 h 1901"/>
              <a:gd name="T4" fmla="*/ 1371600 w 2046"/>
              <a:gd name="T5" fmla="*/ 2214562 h 1901"/>
              <a:gd name="T6" fmla="*/ 138113 w 2046"/>
              <a:gd name="T7" fmla="*/ 2214562 h 1901"/>
              <a:gd name="T8" fmla="*/ 138113 w 2046"/>
              <a:gd name="T9" fmla="*/ 1404937 h 1901"/>
              <a:gd name="T10" fmla="*/ 757238 w 2046"/>
              <a:gd name="T11" fmla="*/ 1147762 h 1901"/>
              <a:gd name="T12" fmla="*/ 142875 w 2046"/>
              <a:gd name="T13" fmla="*/ 785812 h 1901"/>
              <a:gd name="T14" fmla="*/ 142875 w 2046"/>
              <a:gd name="T15" fmla="*/ 0 h 1901"/>
              <a:gd name="T16" fmla="*/ 3248025 w 2046"/>
              <a:gd name="T17" fmla="*/ 0 h 1901"/>
              <a:gd name="T18" fmla="*/ 3248025 w 2046"/>
              <a:gd name="T19" fmla="*/ 2211387 h 190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046" h="1901">
                <a:moveTo>
                  <a:pt x="2046" y="1393"/>
                </a:moveTo>
                <a:lnTo>
                  <a:pt x="1360" y="1393"/>
                </a:lnTo>
                <a:cubicBezTo>
                  <a:pt x="1700" y="1901"/>
                  <a:pt x="526" y="1873"/>
                  <a:pt x="864" y="1395"/>
                </a:cubicBezTo>
                <a:cubicBezTo>
                  <a:pt x="672" y="1395"/>
                  <a:pt x="185" y="1516"/>
                  <a:pt x="87" y="1395"/>
                </a:cubicBezTo>
                <a:cubicBezTo>
                  <a:pt x="0" y="1284"/>
                  <a:pt x="18" y="993"/>
                  <a:pt x="87" y="885"/>
                </a:cubicBezTo>
                <a:cubicBezTo>
                  <a:pt x="139" y="761"/>
                  <a:pt x="436" y="1166"/>
                  <a:pt x="477" y="723"/>
                </a:cubicBezTo>
                <a:cubicBezTo>
                  <a:pt x="519" y="207"/>
                  <a:pt x="90" y="485"/>
                  <a:pt x="90" y="495"/>
                </a:cubicBezTo>
                <a:cubicBezTo>
                  <a:pt x="90" y="248"/>
                  <a:pt x="90" y="0"/>
                  <a:pt x="90" y="0"/>
                </a:cubicBezTo>
                <a:lnTo>
                  <a:pt x="2046" y="0"/>
                </a:lnTo>
                <a:lnTo>
                  <a:pt x="2046" y="1393"/>
                </a:lnTo>
                <a:close/>
              </a:path>
            </a:pathLst>
          </a:custGeom>
          <a:solidFill>
            <a:srgbClr val="006666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/>
          <a:p>
            <a:endParaRPr lang="en-GB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626795" y="2459509"/>
            <a:ext cx="274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defTabSz="857250">
              <a:spcBef>
                <a:spcPct val="40000"/>
              </a:spcBef>
            </a:pPr>
            <a:endParaRPr lang="de-DE" dirty="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746304" y="4738538"/>
            <a:ext cx="2743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defTabSz="857250">
              <a:spcBef>
                <a:spcPct val="40000"/>
              </a:spcBef>
            </a:pPr>
            <a:r>
              <a:rPr lang="bg-BG" dirty="0" smtClean="0"/>
              <a:t>Растяща чувствителност към местните възможности</a:t>
            </a:r>
            <a:endParaRPr lang="de-DE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257256" y="2270175"/>
            <a:ext cx="2263651" cy="29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algn="ctr" defTabSz="857250">
              <a:spcBef>
                <a:spcPct val="40000"/>
              </a:spcBef>
            </a:pPr>
            <a:r>
              <a:rPr lang="bg-BG" dirty="0" smtClean="0">
                <a:solidFill>
                  <a:schemeClr val="bg1"/>
                </a:solidFill>
              </a:rPr>
              <a:t>Научен интерес към алтернативни подходи</a:t>
            </a:r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ekerekített téglalap 23"/>
          <p:cNvSpPr/>
          <p:nvPr/>
        </p:nvSpPr>
        <p:spPr bwMode="auto">
          <a:xfrm>
            <a:off x="7041232" y="1700808"/>
            <a:ext cx="2736304" cy="4752528"/>
          </a:xfrm>
          <a:prstGeom prst="roundRect">
            <a:avLst>
              <a:gd name="adj" fmla="val 831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0025" y="70520"/>
            <a:ext cx="7848600" cy="838200"/>
          </a:xfrm>
        </p:spPr>
        <p:txBody>
          <a:bodyPr/>
          <a:lstStyle/>
          <a:p>
            <a:r>
              <a:rPr lang="bg-BG" dirty="0" smtClean="0"/>
              <a:t>Институциални особености на на Балканите </a:t>
            </a:r>
            <a:r>
              <a:rPr lang="hu-HU" dirty="0" smtClean="0"/>
              <a:t>(</a:t>
            </a:r>
            <a:r>
              <a:rPr lang="bg-BG" dirty="0" smtClean="0"/>
              <a:t>като цяло в много държави със средни доходи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5" name="Jobbra nyíl 4"/>
          <p:cNvSpPr/>
          <p:nvPr/>
        </p:nvSpPr>
        <p:spPr bwMode="auto">
          <a:xfrm>
            <a:off x="2864768" y="3356992"/>
            <a:ext cx="720080" cy="539194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Lekerekített téglalap 6"/>
          <p:cNvSpPr/>
          <p:nvPr/>
        </p:nvSpPr>
        <p:spPr bwMode="auto">
          <a:xfrm>
            <a:off x="200472" y="1844824"/>
            <a:ext cx="2448272" cy="1080120"/>
          </a:xfrm>
          <a:prstGeom prst="roundRect">
            <a:avLst/>
          </a:prstGeom>
          <a:solidFill>
            <a:srgbClr val="0066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1600" dirty="0" smtClean="0">
                <a:solidFill>
                  <a:schemeClr val="bg1"/>
                </a:solidFill>
              </a:rPr>
              <a:t>Ограничени ресурси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" name="Lekerekített téglalap 7"/>
          <p:cNvSpPr/>
          <p:nvPr/>
        </p:nvSpPr>
        <p:spPr bwMode="auto">
          <a:xfrm>
            <a:off x="200472" y="3140968"/>
            <a:ext cx="2448272" cy="1080120"/>
          </a:xfrm>
          <a:prstGeom prst="roundRect">
            <a:avLst/>
          </a:prstGeom>
          <a:solidFill>
            <a:srgbClr val="0066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Силни ограничения на лекарствения  бюджет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50148" y="980728"/>
            <a:ext cx="2326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Външни фактори</a:t>
            </a:r>
            <a:endParaRPr lang="en-GB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850548" y="980728"/>
            <a:ext cx="2326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Рискове с слабости</a:t>
            </a:r>
            <a:endParaRPr lang="en-GB" dirty="0"/>
          </a:p>
        </p:txBody>
      </p:sp>
      <p:sp>
        <p:nvSpPr>
          <p:cNvPr id="14" name="Lekerekített téglalap 13"/>
          <p:cNvSpPr/>
          <p:nvPr/>
        </p:nvSpPr>
        <p:spPr bwMode="auto">
          <a:xfrm>
            <a:off x="3728864" y="1844824"/>
            <a:ext cx="2448272" cy="108012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1600" dirty="0" smtClean="0">
                <a:solidFill>
                  <a:schemeClr val="bg1"/>
                </a:solidFill>
              </a:rPr>
              <a:t>Не са възможни анализи, които изискват много ресурси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5" name="Lekerekített téglalap 14"/>
          <p:cNvSpPr/>
          <p:nvPr/>
        </p:nvSpPr>
        <p:spPr bwMode="auto">
          <a:xfrm>
            <a:off x="3728864" y="3140968"/>
            <a:ext cx="2448272" cy="108012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Свръх</a:t>
            </a:r>
            <a:r>
              <a:rPr kumimoji="0" lang="bg-BG" sz="16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концентрация върху финансовите аспекти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7041232" y="980728"/>
            <a:ext cx="2864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Начини за управление на риска</a:t>
            </a:r>
            <a:endParaRPr lang="en-GB" dirty="0"/>
          </a:p>
        </p:txBody>
      </p:sp>
      <p:sp>
        <p:nvSpPr>
          <p:cNvPr id="17" name="Lekerekített téglalap 16"/>
          <p:cNvSpPr/>
          <p:nvPr/>
        </p:nvSpPr>
        <p:spPr bwMode="auto">
          <a:xfrm>
            <a:off x="7185248" y="1844824"/>
            <a:ext cx="2448272" cy="108012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600" i="0" u="none" strike="noStrike" cap="none" normalizeH="0" baseline="0" dirty="0" smtClean="0">
                <a:ln>
                  <a:noFill/>
                </a:ln>
                <a:effectLst/>
              </a:rPr>
              <a:t>Фокус върху вторични анализи </a:t>
            </a:r>
            <a:r>
              <a:rPr kumimoji="0" lang="hu-HU" sz="1600" i="0" u="none" strike="noStrike" cap="none" normalizeH="0" baseline="0" dirty="0" smtClean="0">
                <a:ln>
                  <a:noFill/>
                </a:ln>
                <a:effectLst/>
              </a:rPr>
              <a:t>(</a:t>
            </a:r>
            <a:r>
              <a:rPr kumimoji="0" lang="bg-BG" sz="1600" i="0" u="none" strike="noStrike" cap="none" normalizeH="0" baseline="0" dirty="0" smtClean="0">
                <a:ln>
                  <a:noFill/>
                </a:ln>
                <a:effectLst/>
              </a:rPr>
              <a:t>предишни оценки, експертно мнение</a:t>
            </a:r>
            <a:r>
              <a:rPr kumimoji="0" lang="hu-HU" sz="1600" i="0" u="none" strike="noStrike" cap="none" normalizeH="0" baseline="0" dirty="0" smtClean="0">
                <a:ln>
                  <a:noFill/>
                </a:ln>
                <a:effectLst/>
              </a:rPr>
              <a:t>)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9" name="Jobbra nyíl 18"/>
          <p:cNvSpPr/>
          <p:nvPr/>
        </p:nvSpPr>
        <p:spPr bwMode="auto">
          <a:xfrm>
            <a:off x="6321152" y="3320122"/>
            <a:ext cx="720080" cy="539194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Lekerekített téglalap 19"/>
          <p:cNvSpPr/>
          <p:nvPr/>
        </p:nvSpPr>
        <p:spPr bwMode="auto">
          <a:xfrm>
            <a:off x="7185248" y="3140968"/>
            <a:ext cx="2448272" cy="108012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600" i="0" u="none" strike="noStrike" cap="none" normalizeH="0" baseline="0" dirty="0" smtClean="0">
                <a:ln>
                  <a:noFill/>
                </a:ln>
                <a:effectLst/>
              </a:rPr>
              <a:t>Включване на</a:t>
            </a:r>
            <a:r>
              <a:rPr kumimoji="0" lang="hu-HU" sz="1600" i="0" u="none" strike="noStrike" cap="none" normalizeH="0" baseline="0" dirty="0" smtClean="0">
                <a:ln>
                  <a:noFill/>
                </a:ln>
                <a:effectLst/>
              </a:rPr>
              <a:t>                   </a:t>
            </a:r>
            <a:r>
              <a:rPr kumimoji="0" lang="bg-BG" sz="1600" i="1" u="none" strike="noStrike" cap="none" normalizeH="0" baseline="0" dirty="0" smtClean="0">
                <a:ln>
                  <a:noFill/>
                </a:ln>
                <a:effectLst/>
              </a:rPr>
              <a:t>не-финансов</a:t>
            </a:r>
            <a:r>
              <a:rPr kumimoji="0" lang="bg-BG" sz="1600" u="none" strike="noStrike" cap="none" normalizeH="0" baseline="0" dirty="0" smtClean="0">
                <a:ln>
                  <a:noFill/>
                </a:ln>
                <a:effectLst/>
              </a:rPr>
              <a:t>и аспекти при вземане на решение</a:t>
            </a:r>
            <a:endParaRPr kumimoji="0" lang="en-US" sz="160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1" name="Lekerekített téglalap 20"/>
          <p:cNvSpPr/>
          <p:nvPr/>
        </p:nvSpPr>
        <p:spPr bwMode="auto">
          <a:xfrm>
            <a:off x="3728864" y="4437112"/>
            <a:ext cx="2448272" cy="108012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1600" dirty="0" smtClean="0">
                <a:solidFill>
                  <a:schemeClr val="bg1"/>
                </a:solidFill>
              </a:rPr>
              <a:t>Недостатъци при измерване на клиничните подобрения и ползи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" name="Lekerekített téglalap 22"/>
          <p:cNvSpPr/>
          <p:nvPr/>
        </p:nvSpPr>
        <p:spPr bwMode="auto">
          <a:xfrm>
            <a:off x="7185248" y="4437112"/>
            <a:ext cx="2448272" cy="108012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600" i="0" u="none" strike="noStrike" cap="none" normalizeH="0" baseline="0" dirty="0" smtClean="0">
                <a:ln>
                  <a:noFill/>
                </a:ln>
                <a:effectLst/>
              </a:rPr>
              <a:t>Включване</a:t>
            </a:r>
            <a:r>
              <a:rPr kumimoji="0" lang="bg-BG" sz="1600" i="0" u="none" strike="noStrike" cap="none" normalizeH="0" dirty="0" smtClean="0">
                <a:ln>
                  <a:noFill/>
                </a:ln>
                <a:effectLst/>
              </a:rPr>
              <a:t> на </a:t>
            </a:r>
            <a:r>
              <a:rPr lang="bg-BG" sz="1600" i="1" dirty="0" smtClean="0"/>
              <a:t>финансови</a:t>
            </a:r>
            <a:r>
              <a:rPr kumimoji="0" lang="hu-HU" sz="160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bg-BG" sz="1600" i="0" u="none" strike="noStrike" cap="none" normalizeH="0" dirty="0" smtClean="0">
                <a:ln>
                  <a:noFill/>
                </a:ln>
                <a:effectLst/>
              </a:rPr>
              <a:t> аспекти при вземане на решение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041232" y="552942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dirty="0" smtClean="0"/>
              <a:t>БАЛАНСИРАНА СИСТЕМА ЗА ОЦЕНКА </a:t>
            </a:r>
            <a:r>
              <a:rPr lang="hu-HU" sz="1600" dirty="0" smtClean="0"/>
              <a:t> (BAS)</a:t>
            </a:r>
            <a:endParaRPr lang="en-GB" sz="1600" dirty="0"/>
          </a:p>
        </p:txBody>
      </p:sp>
      <p:sp>
        <p:nvSpPr>
          <p:cNvPr id="26" name="Lekerekített téglalap 7"/>
          <p:cNvSpPr/>
          <p:nvPr/>
        </p:nvSpPr>
        <p:spPr bwMode="auto">
          <a:xfrm>
            <a:off x="200472" y="4437112"/>
            <a:ext cx="2448272" cy="1080120"/>
          </a:xfrm>
          <a:prstGeom prst="roundRect">
            <a:avLst/>
          </a:prstGeom>
          <a:solidFill>
            <a:srgbClr val="0066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Липса на стабилност на средата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2" name="Jobbra nyíl 21"/>
          <p:cNvSpPr/>
          <p:nvPr/>
        </p:nvSpPr>
        <p:spPr bwMode="auto">
          <a:xfrm>
            <a:off x="2864768" y="2132856"/>
            <a:ext cx="720080" cy="539194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Jobbra nyíl 26"/>
          <p:cNvSpPr/>
          <p:nvPr/>
        </p:nvSpPr>
        <p:spPr bwMode="auto">
          <a:xfrm>
            <a:off x="6321152" y="2132856"/>
            <a:ext cx="720080" cy="539194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Jobbra nyíl 27"/>
          <p:cNvSpPr/>
          <p:nvPr/>
        </p:nvSpPr>
        <p:spPr bwMode="auto">
          <a:xfrm>
            <a:off x="6321152" y="4725144"/>
            <a:ext cx="720080" cy="539194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Jobbra nyíl 28"/>
          <p:cNvSpPr/>
          <p:nvPr/>
        </p:nvSpPr>
        <p:spPr bwMode="auto">
          <a:xfrm>
            <a:off x="2864768" y="4760282"/>
            <a:ext cx="720080" cy="539194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512" tIns="180000" rIns="36512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72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7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2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00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AAE2"/>
      </a:accent5>
      <a:accent6>
        <a:srgbClr val="E7B900"/>
      </a:accent6>
      <a:hlink>
        <a:srgbClr val="FF0000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512" tIns="180000" rIns="36512" bIns="180000" numCol="1" anchor="ctr" anchorCtr="0" compatLnSpc="1">
        <a:prstTxWarp prst="textNoShape">
          <a:avLst/>
        </a:prstTxWarp>
      </a:bodyPr>
      <a:lstStyle>
        <a:defPPr marL="0" marR="0" indent="0" algn="ctr" defTabSz="85725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512" tIns="180000" rIns="36512" bIns="180000" numCol="1" anchor="ctr" anchorCtr="0" compatLnSpc="1">
        <a:prstTxWarp prst="textNoShape">
          <a:avLst/>
        </a:prstTxWarp>
      </a:bodyPr>
      <a:lstStyle>
        <a:defPPr marL="0" marR="0" indent="0" algn="ctr" defTabSz="85725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FF"/>
        </a:accent1>
        <a:accent2>
          <a:srgbClr val="FFFF0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E7E700"/>
        </a:accent6>
        <a:hlink>
          <a:srgbClr val="FF0066"/>
        </a:hlink>
        <a:folHlink>
          <a:srgbClr val="66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CBCBCB"/>
        </a:lt1>
        <a:dk2>
          <a:srgbClr val="0066CC"/>
        </a:dk2>
        <a:lt2>
          <a:srgbClr val="CBCBCB"/>
        </a:lt2>
        <a:accent1>
          <a:srgbClr val="CBCBCB"/>
        </a:accent1>
        <a:accent2>
          <a:srgbClr val="FF33CC"/>
        </a:accent2>
        <a:accent3>
          <a:srgbClr val="AAB8E2"/>
        </a:accent3>
        <a:accent4>
          <a:srgbClr val="ADADAD"/>
        </a:accent4>
        <a:accent5>
          <a:srgbClr val="E2E2E2"/>
        </a:accent5>
        <a:accent6>
          <a:srgbClr val="E72DB9"/>
        </a:accent6>
        <a:hlink>
          <a:srgbClr val="6699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B9B9B9"/>
        </a:dk1>
        <a:lt1>
          <a:srgbClr val="FFFF00"/>
        </a:lt1>
        <a:dk2>
          <a:srgbClr val="0066CC"/>
        </a:dk2>
        <a:lt2>
          <a:srgbClr val="FFFF00"/>
        </a:lt2>
        <a:accent1>
          <a:srgbClr val="00CC00"/>
        </a:accent1>
        <a:accent2>
          <a:srgbClr val="66FF33"/>
        </a:accent2>
        <a:accent3>
          <a:srgbClr val="AAB8E2"/>
        </a:accent3>
        <a:accent4>
          <a:srgbClr val="DADA00"/>
        </a:accent4>
        <a:accent5>
          <a:srgbClr val="AAE2AA"/>
        </a:accent5>
        <a:accent6>
          <a:srgbClr val="5CE72D"/>
        </a:accent6>
        <a:hlink>
          <a:srgbClr val="000000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B9B9B9"/>
        </a:dk1>
        <a:lt1>
          <a:srgbClr val="FFFF00"/>
        </a:lt1>
        <a:dk2>
          <a:srgbClr val="0066CC"/>
        </a:dk2>
        <a:lt2>
          <a:srgbClr val="FFFF00"/>
        </a:lt2>
        <a:accent1>
          <a:srgbClr val="0066CC"/>
        </a:accent1>
        <a:accent2>
          <a:srgbClr val="66FF33"/>
        </a:accent2>
        <a:accent3>
          <a:srgbClr val="AAB8E2"/>
        </a:accent3>
        <a:accent4>
          <a:srgbClr val="DADA00"/>
        </a:accent4>
        <a:accent5>
          <a:srgbClr val="AAB8E2"/>
        </a:accent5>
        <a:accent6>
          <a:srgbClr val="5CE72D"/>
        </a:accent6>
        <a:hlink>
          <a:srgbClr val="000000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C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B900"/>
        </a:accent6>
        <a:hlink>
          <a:srgbClr val="FF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C:\w95apps\office97\Vorlagen\Leere Präsentation.pot</Template>
  <TotalTime>9520</TotalTime>
  <Pages>1</Pages>
  <Words>713</Words>
  <Application>Microsoft Office PowerPoint</Application>
  <PresentationFormat>Хартия A4 (210x297 мм)</PresentationFormat>
  <Paragraphs>150</Paragraphs>
  <Slides>13</Slides>
  <Notes>4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Leere Präsentation</vt:lpstr>
      <vt:lpstr>Балансиран модел за Оценка на здравните технологии на Балканите – възможности и предизвикателства</vt:lpstr>
      <vt:lpstr>Някои ключови моменти на фармацевтичния пазар– нови членове на ЕС</vt:lpstr>
      <vt:lpstr>Защо искаме да оценим ползата от новите лекарства?</vt:lpstr>
      <vt:lpstr>Презентация на PowerPoint</vt:lpstr>
      <vt:lpstr>Оценка на здравните технологии (ОЗТ): 3 основни парадигми</vt:lpstr>
      <vt:lpstr>Презентация на PowerPoint</vt:lpstr>
      <vt:lpstr>Как да се структурира системата за ОЗТ?</vt:lpstr>
      <vt:lpstr>Презентация на PowerPoint</vt:lpstr>
      <vt:lpstr>Институциални особености на на Балканите (като цяло в много държави със средни доходи)</vt:lpstr>
      <vt:lpstr>Стратегическите решения за ОЗТ</vt:lpstr>
      <vt:lpstr>Минимален брой критерии, необходими за въвеждане на балансирана система за ОЗД на Балканите</vt:lpstr>
      <vt:lpstr>Възможен изход: ясно ръководство за реимбурсиране</vt:lpstr>
      <vt:lpstr>Conclusions</vt:lpstr>
    </vt:vector>
  </TitlesOfParts>
  <Company>Corvinus University of Budapest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Sofia roundtable</dc:title>
  <dc:creator>Dankó Dávid</dc:creator>
  <cp:lastModifiedBy>Sony</cp:lastModifiedBy>
  <cp:revision>509</cp:revision>
  <cp:lastPrinted>2012-11-25T18:11:57Z</cp:lastPrinted>
  <dcterms:created xsi:type="dcterms:W3CDTF">2002-06-15T09:13:49Z</dcterms:created>
  <dcterms:modified xsi:type="dcterms:W3CDTF">2013-11-26T09:12:08Z</dcterms:modified>
</cp:coreProperties>
</file>